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8" r:id="rId3"/>
    <p:sldId id="274" r:id="rId4"/>
    <p:sldId id="268" r:id="rId5"/>
    <p:sldId id="289" r:id="rId6"/>
    <p:sldId id="288" r:id="rId7"/>
    <p:sldId id="276" r:id="rId8"/>
    <p:sldId id="281" r:id="rId9"/>
    <p:sldId id="291" r:id="rId10"/>
    <p:sldId id="292" r:id="rId11"/>
    <p:sldId id="279" r:id="rId12"/>
    <p:sldId id="283" r:id="rId13"/>
    <p:sldId id="284" r:id="rId14"/>
    <p:sldId id="285" r:id="rId15"/>
    <p:sldId id="271" r:id="rId16"/>
    <p:sldId id="287" r:id="rId17"/>
    <p:sldId id="263" r:id="rId18"/>
    <p:sldId id="290" r:id="rId19"/>
    <p:sldId id="286" r:id="rId20"/>
    <p:sldId id="294" r:id="rId21"/>
    <p:sldId id="295" r:id="rId22"/>
    <p:sldId id="296" r:id="rId23"/>
    <p:sldId id="297" r:id="rId24"/>
    <p:sldId id="298" r:id="rId25"/>
    <p:sldId id="293" r:id="rId26"/>
    <p:sldId id="267" r:id="rId27"/>
    <p:sldId id="280" r:id="rId28"/>
    <p:sldId id="275" r:id="rId29"/>
    <p:sldId id="259" r:id="rId30"/>
    <p:sldId id="269" r:id="rId31"/>
    <p:sldId id="270" r:id="rId32"/>
    <p:sldId id="272" r:id="rId33"/>
    <p:sldId id="273" r:id="rId3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FCFE"/>
    <a:srgbClr val="FFFFFF"/>
    <a:srgbClr val="F2F0F0"/>
    <a:srgbClr val="FFD579"/>
    <a:srgbClr val="749ED1"/>
    <a:srgbClr val="D883FF"/>
    <a:srgbClr val="FF7E79"/>
    <a:srgbClr val="FF85FF"/>
    <a:srgbClr val="F2DDDA"/>
    <a:srgbClr val="EAF0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94674"/>
  </p:normalViewPr>
  <p:slideViewPr>
    <p:cSldViewPr snapToGrid="0" snapToObjects="1">
      <p:cViewPr varScale="1">
        <p:scale>
          <a:sx n="104" d="100"/>
          <a:sy n="104" d="100"/>
        </p:scale>
        <p:origin x="232" y="7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12/13/19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12/13/19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12/13/19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12/13/19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12/13/19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12/13/19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12/13/19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12/13/19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12/13/19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12/13/19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12/13/19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12/13/19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12/13/19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12/13/19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FCDED96-482B-C04E-AADC-11F1E0D89AC7}"/>
              </a:ext>
            </a:extLst>
          </p:cNvPr>
          <p:cNvSpPr/>
          <p:nvPr userDrawn="1"/>
        </p:nvSpPr>
        <p:spPr>
          <a:xfrm>
            <a:off x="368643" y="383059"/>
            <a:ext cx="11454713" cy="6091881"/>
          </a:xfrm>
          <a:prstGeom prst="rect">
            <a:avLst/>
          </a:prstGeom>
          <a:solidFill>
            <a:srgbClr val="F2F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12/13/19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/>
              <a:pPr/>
              <a:t>12/13/19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/>
              <a:pPr/>
              <a:t>12/13/19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1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openaccess.thecvf.com/content_ICCV_2019/papers/Bolya_YOLACT_Real-Time_Instance_Segmentation_ICCV_2019_paper.pdf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c/imaterialist-fashion-2019-FGVC6/overview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atterport/Mask_RCNN" TargetMode="External"/><Relationship Id="rId2" Type="http://schemas.openxmlformats.org/officeDocument/2006/relationships/hyperlink" Target="https://www.kaggle.com/c/imaterialist-fashion-2019-FGVC6/overview" TargetMode="Externa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hyperlink" Target="https://arxiv.org/pdf/1703.06870.pdf" TargetMode="External"/><Relationship Id="rId3" Type="http://schemas.openxmlformats.org/officeDocument/2006/relationships/hyperlink" Target="https://blog.athelas.com/a-brief-history-of-cnns-in-image-segmentation-from-r-cnn-to-mask-r-cnn-34ea83205de4" TargetMode="External"/><Relationship Id="rId7" Type="http://schemas.openxmlformats.org/officeDocument/2006/relationships/image" Target="../media/image3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hyperlink" Target="https://arxiv.org/pdf/1504.08083.pdf" TargetMode="External"/><Relationship Id="rId10" Type="http://schemas.openxmlformats.org/officeDocument/2006/relationships/image" Target="../media/image31.png"/><Relationship Id="rId4" Type="http://schemas.openxmlformats.org/officeDocument/2006/relationships/hyperlink" Target="https://arxiv.org/pdf/1311.2524.pdf" TargetMode="External"/><Relationship Id="rId9" Type="http://schemas.openxmlformats.org/officeDocument/2006/relationships/hyperlink" Target="https://arxiv.org/pdf/1506.01497.pdf" TargetMode="Externa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605.06211v1.pdf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505.04597.pdf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703.06870.pdf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medium.com/@jonathan_hui/image-segmentation-with-mask-r-cnn-ebe6d793272" TargetMode="External"/><Relationship Id="rId4" Type="http://schemas.openxmlformats.org/officeDocument/2006/relationships/image" Target="../media/image3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hyperlink" Target="https://arxiv.org/pdf/1612.01105.pdf" TargetMode="Externa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504.08083.pdf" TargetMode="External"/><Relationship Id="rId7" Type="http://schemas.openxmlformats.org/officeDocument/2006/relationships/hyperlink" Target="https://arxiv.org/pdf/1904.02689.pdf" TargetMode="External"/><Relationship Id="rId2" Type="http://schemas.openxmlformats.org/officeDocument/2006/relationships/hyperlink" Target="https://blog.athelas.com/a-brief-history-of-cnns-in-image-segmentation-from-r-cnn-to-mask-r-cnn-34ea83205de4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arxiv.org/pdf/1703.06870.pdf" TargetMode="External"/><Relationship Id="rId5" Type="http://schemas.openxmlformats.org/officeDocument/2006/relationships/hyperlink" Target="https://arxiv.org/pdf/1506.01497.pdf" TargetMode="External"/><Relationship Id="rId4" Type="http://schemas.openxmlformats.org/officeDocument/2006/relationships/hyperlink" Target="https://arxiv.org/pdf/1311.2524.pdf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6C6A56-B334-1A44-9938-34583D0B12D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Fashion segmentation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AF4476-1FBD-1B47-9EC5-A5F39F6D437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Segmentation of fashion-related items</a:t>
            </a:r>
          </a:p>
        </p:txBody>
      </p:sp>
    </p:spTree>
    <p:extLst>
      <p:ext uri="{BB962C8B-B14F-4D97-AF65-F5344CB8AC3E}">
        <p14:creationId xmlns:p14="http://schemas.microsoft.com/office/powerpoint/2010/main" val="6198349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rallelogram 5">
            <a:extLst>
              <a:ext uri="{FF2B5EF4-FFF2-40B4-BE49-F238E27FC236}">
                <a16:creationId xmlns:a16="http://schemas.microsoft.com/office/drawing/2014/main" id="{163468C2-1192-C148-BB5C-C9316D4F88DB}"/>
              </a:ext>
            </a:extLst>
          </p:cNvPr>
          <p:cNvSpPr/>
          <p:nvPr/>
        </p:nvSpPr>
        <p:spPr>
          <a:xfrm>
            <a:off x="7013714" y="5214275"/>
            <a:ext cx="847594" cy="139092"/>
          </a:xfrm>
          <a:prstGeom prst="parallelogram">
            <a:avLst>
              <a:gd name="adj" fmla="val 111408"/>
            </a:avLst>
          </a:prstGeom>
          <a:solidFill>
            <a:srgbClr val="FFD5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C5720D6E-ECD2-E54C-A9FC-496C1ECC5005}"/>
              </a:ext>
            </a:extLst>
          </p:cNvPr>
          <p:cNvSpPr/>
          <p:nvPr/>
        </p:nvSpPr>
        <p:spPr>
          <a:xfrm>
            <a:off x="6802859" y="4878761"/>
            <a:ext cx="1419616" cy="259336"/>
          </a:xfrm>
          <a:prstGeom prst="parallelogram">
            <a:avLst>
              <a:gd name="adj" fmla="val 111408"/>
            </a:avLst>
          </a:prstGeom>
          <a:solidFill>
            <a:srgbClr val="749E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arallelogram 7">
            <a:extLst>
              <a:ext uri="{FF2B5EF4-FFF2-40B4-BE49-F238E27FC236}">
                <a16:creationId xmlns:a16="http://schemas.microsoft.com/office/drawing/2014/main" id="{6D355A9C-2469-2143-A804-64AF83D76E22}"/>
              </a:ext>
            </a:extLst>
          </p:cNvPr>
          <p:cNvSpPr/>
          <p:nvPr/>
        </p:nvSpPr>
        <p:spPr>
          <a:xfrm>
            <a:off x="6618100" y="4485338"/>
            <a:ext cx="1939446" cy="318267"/>
          </a:xfrm>
          <a:prstGeom prst="parallelogram">
            <a:avLst>
              <a:gd name="adj" fmla="val 111408"/>
            </a:avLst>
          </a:prstGeom>
          <a:solidFill>
            <a:srgbClr val="D88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arallelogram 8">
            <a:extLst>
              <a:ext uri="{FF2B5EF4-FFF2-40B4-BE49-F238E27FC236}">
                <a16:creationId xmlns:a16="http://schemas.microsoft.com/office/drawing/2014/main" id="{F41358C1-6D29-B646-93F6-A4FFDDB94B61}"/>
              </a:ext>
            </a:extLst>
          </p:cNvPr>
          <p:cNvSpPr/>
          <p:nvPr/>
        </p:nvSpPr>
        <p:spPr>
          <a:xfrm>
            <a:off x="6554425" y="4008328"/>
            <a:ext cx="2442576" cy="400832"/>
          </a:xfrm>
          <a:prstGeom prst="parallelogram">
            <a:avLst>
              <a:gd name="adj" fmla="val 111408"/>
            </a:avLst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86CBFD5-1E6B-994E-86A1-31B48EFF2D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4152" y="1161663"/>
            <a:ext cx="2340326" cy="263467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24D3DB0-F0A4-EC46-BA39-930EE94D3DDD}"/>
              </a:ext>
            </a:extLst>
          </p:cNvPr>
          <p:cNvSpPr txBox="1"/>
          <p:nvPr/>
        </p:nvSpPr>
        <p:spPr>
          <a:xfrm>
            <a:off x="601887" y="539348"/>
            <a:ext cx="71192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2"/>
                </a:solidFill>
              </a:rPr>
              <a:t>Pyramid Structure – Pre-Trained Encoder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5AB65C4-ECE8-394B-AD70-8B268900448D}"/>
              </a:ext>
            </a:extLst>
          </p:cNvPr>
          <p:cNvSpPr txBox="1"/>
          <p:nvPr/>
        </p:nvSpPr>
        <p:spPr>
          <a:xfrm>
            <a:off x="1163270" y="2041312"/>
            <a:ext cx="2604988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Pre-Trained Encoder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Plugs into a decoder.</a:t>
            </a:r>
          </a:p>
          <a:p>
            <a:r>
              <a:rPr lang="en-US" dirty="0">
                <a:solidFill>
                  <a:schemeClr val="bg1"/>
                </a:solidFill>
              </a:rPr>
              <a:t>Avoids training from scratch.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1DC9E43-D649-7747-A52A-091A3B94D1B3}"/>
              </a:ext>
            </a:extLst>
          </p:cNvPr>
          <p:cNvSpPr txBox="1"/>
          <p:nvPr/>
        </p:nvSpPr>
        <p:spPr>
          <a:xfrm>
            <a:off x="6821779" y="2014445"/>
            <a:ext cx="204505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Decoder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Trained on specific dataset.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D799B5D-1C3F-F44F-B794-1519B634E9DF}"/>
              </a:ext>
            </a:extLst>
          </p:cNvPr>
          <p:cNvCxnSpPr>
            <a:cxnSpLocks/>
          </p:cNvCxnSpPr>
          <p:nvPr/>
        </p:nvCxnSpPr>
        <p:spPr>
          <a:xfrm>
            <a:off x="5047989" y="5321399"/>
            <a:ext cx="1855078" cy="0"/>
          </a:xfrm>
          <a:prstGeom prst="straightConnector1">
            <a:avLst/>
          </a:prstGeom>
          <a:ln w="12700">
            <a:solidFill>
              <a:srgbClr val="00B05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6B1316A-269D-834D-BE3A-B8524F79FC0E}"/>
              </a:ext>
            </a:extLst>
          </p:cNvPr>
          <p:cNvCxnSpPr/>
          <p:nvPr/>
        </p:nvCxnSpPr>
        <p:spPr>
          <a:xfrm>
            <a:off x="5274071" y="5001724"/>
            <a:ext cx="1402915" cy="0"/>
          </a:xfrm>
          <a:prstGeom prst="straightConnector1">
            <a:avLst/>
          </a:prstGeom>
          <a:ln w="12700">
            <a:solidFill>
              <a:srgbClr val="00B05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0800910-BF39-6E4D-9E37-45ED211C0038}"/>
              </a:ext>
            </a:extLst>
          </p:cNvPr>
          <p:cNvCxnSpPr>
            <a:cxnSpLocks/>
          </p:cNvCxnSpPr>
          <p:nvPr/>
        </p:nvCxnSpPr>
        <p:spPr>
          <a:xfrm>
            <a:off x="5417507" y="4682049"/>
            <a:ext cx="1116042" cy="0"/>
          </a:xfrm>
          <a:prstGeom prst="straightConnector1">
            <a:avLst/>
          </a:prstGeom>
          <a:ln w="12700">
            <a:solidFill>
              <a:srgbClr val="00B05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E2D6C50C-3BB4-A94B-BB49-16312D74F31D}"/>
              </a:ext>
            </a:extLst>
          </p:cNvPr>
          <p:cNvSpPr txBox="1"/>
          <p:nvPr/>
        </p:nvSpPr>
        <p:spPr>
          <a:xfrm>
            <a:off x="8866834" y="4485338"/>
            <a:ext cx="2684121" cy="1754326"/>
          </a:xfrm>
          <a:prstGeom prst="rect">
            <a:avLst/>
          </a:prstGeom>
          <a:noFill/>
          <a:ln w="12700">
            <a:solidFill>
              <a:srgbClr val="00B050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Encoder can still share features from various scales.  Decoder design must take encoder dimensions into account.</a:t>
            </a:r>
          </a:p>
        </p:txBody>
      </p:sp>
      <p:sp>
        <p:nvSpPr>
          <p:cNvPr id="28" name="Bent-Up Arrow 27">
            <a:extLst>
              <a:ext uri="{FF2B5EF4-FFF2-40B4-BE49-F238E27FC236}">
                <a16:creationId xmlns:a16="http://schemas.microsoft.com/office/drawing/2014/main" id="{47BAFB59-4263-C34D-AC1C-358F2A5FC00A}"/>
              </a:ext>
            </a:extLst>
          </p:cNvPr>
          <p:cNvSpPr/>
          <p:nvPr/>
        </p:nvSpPr>
        <p:spPr>
          <a:xfrm rot="5400000" flipH="1">
            <a:off x="8328066" y="3163298"/>
            <a:ext cx="581299" cy="792480"/>
          </a:xfrm>
          <a:prstGeom prst="bentUp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64BAE75-3075-0545-B5C0-4648AEE25059}"/>
              </a:ext>
            </a:extLst>
          </p:cNvPr>
          <p:cNvSpPr/>
          <p:nvPr/>
        </p:nvSpPr>
        <p:spPr>
          <a:xfrm>
            <a:off x="5185350" y="5625323"/>
            <a:ext cx="1505190" cy="28750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Encoding</a:t>
            </a:r>
          </a:p>
        </p:txBody>
      </p:sp>
      <p:sp>
        <p:nvSpPr>
          <p:cNvPr id="30" name="Freeform 29">
            <a:extLst>
              <a:ext uri="{FF2B5EF4-FFF2-40B4-BE49-F238E27FC236}">
                <a16:creationId xmlns:a16="http://schemas.microsoft.com/office/drawing/2014/main" id="{E00007B3-A171-3947-A1D6-96DD9D2C086D}"/>
              </a:ext>
            </a:extLst>
          </p:cNvPr>
          <p:cNvSpPr/>
          <p:nvPr/>
        </p:nvSpPr>
        <p:spPr>
          <a:xfrm rot="20067578" flipH="1">
            <a:off x="6791936" y="5595419"/>
            <a:ext cx="626427" cy="91308"/>
          </a:xfrm>
          <a:custGeom>
            <a:avLst/>
            <a:gdLst>
              <a:gd name="connsiteX0" fmla="*/ 0 w 3056351"/>
              <a:gd name="connsiteY0" fmla="*/ 50104 h 451184"/>
              <a:gd name="connsiteX1" fmla="*/ 1528176 w 3056351"/>
              <a:gd name="connsiteY1" fmla="*/ 450937 h 451184"/>
              <a:gd name="connsiteX2" fmla="*/ 3056351 w 3056351"/>
              <a:gd name="connsiteY2" fmla="*/ 0 h 451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56351" h="451184">
                <a:moveTo>
                  <a:pt x="0" y="50104"/>
                </a:moveTo>
                <a:cubicBezTo>
                  <a:pt x="509392" y="254696"/>
                  <a:pt x="1018784" y="459288"/>
                  <a:pt x="1528176" y="450937"/>
                </a:cubicBezTo>
                <a:cubicBezTo>
                  <a:pt x="2037568" y="442586"/>
                  <a:pt x="2546959" y="221293"/>
                  <a:pt x="3056351" y="0"/>
                </a:cubicBezTo>
              </a:path>
            </a:pathLst>
          </a:custGeom>
          <a:noFill/>
          <a:ln w="25400">
            <a:headEnd type="triangle" w="lg" len="lg"/>
            <a:tailEnd type="non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1AFECB33-6C5F-2F40-8B42-4CAB8537D40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colorTemperature colorTemp="9012"/>
                    </a14:imgEffect>
                    <a14:imgEffect>
                      <a14:saturation sat="27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580362" y="3529517"/>
            <a:ext cx="2384421" cy="2456764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DCB2ED97-A0A4-F144-992A-9B2D9F8CBE2A}"/>
              </a:ext>
            </a:extLst>
          </p:cNvPr>
          <p:cNvSpPr txBox="1"/>
          <p:nvPr/>
        </p:nvSpPr>
        <p:spPr>
          <a:xfrm>
            <a:off x="3223752" y="4862142"/>
            <a:ext cx="12651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e.g. </a:t>
            </a:r>
          </a:p>
          <a:p>
            <a:r>
              <a:rPr lang="en-US" sz="1600" i="1" dirty="0"/>
              <a:t>ResNet101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15BDE9E-7D64-1D45-87A2-BAA52E0488B7}"/>
              </a:ext>
            </a:extLst>
          </p:cNvPr>
          <p:cNvSpPr txBox="1"/>
          <p:nvPr/>
        </p:nvSpPr>
        <p:spPr>
          <a:xfrm>
            <a:off x="601887" y="1062568"/>
            <a:ext cx="4446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Major benefit of Encoder Structure</a:t>
            </a:r>
          </a:p>
        </p:txBody>
      </p:sp>
    </p:spTree>
    <p:extLst>
      <p:ext uri="{BB962C8B-B14F-4D97-AF65-F5344CB8AC3E}">
        <p14:creationId xmlns:p14="http://schemas.microsoft.com/office/powerpoint/2010/main" val="6102502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84F0CC7-6F81-7F4F-B004-206F6895E467}"/>
              </a:ext>
            </a:extLst>
          </p:cNvPr>
          <p:cNvSpPr txBox="1"/>
          <p:nvPr/>
        </p:nvSpPr>
        <p:spPr>
          <a:xfrm>
            <a:off x="601887" y="539348"/>
            <a:ext cx="81676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2"/>
                </a:solidFill>
              </a:rPr>
              <a:t>Mask R-CNN – RPN – Region Proposal Network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35DEB29-73B6-C743-97BA-A42F2DE6DB6E}"/>
              </a:ext>
            </a:extLst>
          </p:cNvPr>
          <p:cNvSpPr txBox="1"/>
          <p:nvPr/>
        </p:nvSpPr>
        <p:spPr>
          <a:xfrm>
            <a:off x="500925" y="3939497"/>
            <a:ext cx="991371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Region Proposals: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Faster R-CNN contribution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Defines possible bounding boxes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Regions proposed at each pyramid level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At regular interval of points, boxes are proposed with various aspect ratios and sizes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2EA12E0-74D5-4D4C-80A9-FBBA59FE0897}"/>
              </a:ext>
            </a:extLst>
          </p:cNvPr>
          <p:cNvSpPr/>
          <p:nvPr/>
        </p:nvSpPr>
        <p:spPr>
          <a:xfrm>
            <a:off x="8880891" y="1027747"/>
            <a:ext cx="291517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>
                <a:solidFill>
                  <a:schemeClr val="bg1"/>
                </a:solidFill>
              </a:rPr>
              <a:t>FashionDataSet</a:t>
            </a:r>
            <a:endParaRPr lang="en-US" sz="1400" dirty="0">
              <a:solidFill>
                <a:schemeClr val="bg1"/>
              </a:solidFill>
            </a:endParaRPr>
          </a:p>
          <a:p>
            <a:pPr marL="173038" indent="-173038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262k regions per image</a:t>
            </a:r>
          </a:p>
          <a:p>
            <a:pPr marL="173038" indent="-173038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5 sizes and 3 aspect ratios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9F7BBCC-3477-C645-9D6C-7BE9C4C789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1684" y="1923541"/>
            <a:ext cx="3383955" cy="3411864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243F66DA-0DFF-1744-96B7-B5C09D7538EB}"/>
              </a:ext>
            </a:extLst>
          </p:cNvPr>
          <p:cNvGrpSpPr/>
          <p:nvPr/>
        </p:nvGrpSpPr>
        <p:grpSpPr>
          <a:xfrm>
            <a:off x="601887" y="1087237"/>
            <a:ext cx="8161574" cy="2423569"/>
            <a:chOff x="601887" y="1087237"/>
            <a:chExt cx="8161574" cy="2423569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E41E1E9C-EA88-7448-AC08-26519587630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1887" y="1087237"/>
              <a:ext cx="8161574" cy="2423569"/>
            </a:xfrm>
            <a:prstGeom prst="rect">
              <a:avLst/>
            </a:prstGeom>
            <a:noFill/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0057DE4-6652-944E-8996-A08C9CF67468}"/>
                </a:ext>
              </a:extLst>
            </p:cNvPr>
            <p:cNvSpPr/>
            <p:nvPr/>
          </p:nvSpPr>
          <p:spPr>
            <a:xfrm>
              <a:off x="601887" y="1087237"/>
              <a:ext cx="5608715" cy="2423569"/>
            </a:xfrm>
            <a:prstGeom prst="rect">
              <a:avLst/>
            </a:prstGeom>
            <a:noFill/>
            <a:ln w="730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2796698-8446-834C-88E3-3D0BDDA7BD50}"/>
                </a:ext>
              </a:extLst>
            </p:cNvPr>
            <p:cNvSpPr txBox="1"/>
            <p:nvPr/>
          </p:nvSpPr>
          <p:spPr>
            <a:xfrm>
              <a:off x="745584" y="1149799"/>
              <a:ext cx="1257161" cy="2413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Faster R-CNN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9D38B2F-A613-2441-9ABA-41040ED0C0CF}"/>
                </a:ext>
              </a:extLst>
            </p:cNvPr>
            <p:cNvSpPr/>
            <p:nvPr/>
          </p:nvSpPr>
          <p:spPr>
            <a:xfrm>
              <a:off x="6252590" y="1087237"/>
              <a:ext cx="2482677" cy="2423569"/>
            </a:xfrm>
            <a:prstGeom prst="rect">
              <a:avLst/>
            </a:prstGeom>
            <a:noFill/>
            <a:ln w="7302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179E130-ECAB-C143-B5A6-8F4FBCE48B08}"/>
                </a:ext>
              </a:extLst>
            </p:cNvPr>
            <p:cNvSpPr txBox="1"/>
            <p:nvPr/>
          </p:nvSpPr>
          <p:spPr>
            <a:xfrm>
              <a:off x="6374760" y="1157874"/>
              <a:ext cx="1215711" cy="2413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Mask R-CNN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43544D4-3847-3E46-B4B3-A01E276F255E}"/>
                </a:ext>
              </a:extLst>
            </p:cNvPr>
            <p:cNvSpPr/>
            <p:nvPr/>
          </p:nvSpPr>
          <p:spPr>
            <a:xfrm>
              <a:off x="7306101" y="1727706"/>
              <a:ext cx="1429166" cy="814898"/>
            </a:xfrm>
            <a:prstGeom prst="rect">
              <a:avLst/>
            </a:prstGeom>
            <a:noFill/>
            <a:ln w="730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96C1C09-C0E7-844A-894E-042BBF346EA5}"/>
                </a:ext>
              </a:extLst>
            </p:cNvPr>
            <p:cNvSpPr txBox="1"/>
            <p:nvPr/>
          </p:nvSpPr>
          <p:spPr>
            <a:xfrm>
              <a:off x="7212691" y="1538373"/>
              <a:ext cx="144142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tx2">
                      <a:lumMod val="25000"/>
                    </a:schemeClr>
                  </a:solidFill>
                </a:rPr>
                <a:t>Object Detection Branch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0631BF5-C7DA-4945-987D-AF351D4519DF}"/>
                </a:ext>
              </a:extLst>
            </p:cNvPr>
            <p:cNvSpPr txBox="1"/>
            <p:nvPr/>
          </p:nvSpPr>
          <p:spPr>
            <a:xfrm>
              <a:off x="7221327" y="2537441"/>
              <a:ext cx="126989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tx2">
                      <a:lumMod val="25000"/>
                    </a:schemeClr>
                  </a:solidFill>
                </a:rPr>
                <a:t>Segmentation Branch</a:t>
              </a:r>
            </a:p>
          </p:txBody>
        </p:sp>
      </p:grp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3BB21DE-49B5-7147-9C92-7F4643427DE6}"/>
              </a:ext>
            </a:extLst>
          </p:cNvPr>
          <p:cNvCxnSpPr>
            <a:cxnSpLocks/>
          </p:cNvCxnSpPr>
          <p:nvPr/>
        </p:nvCxnSpPr>
        <p:spPr>
          <a:xfrm flipV="1">
            <a:off x="3484605" y="2722840"/>
            <a:ext cx="0" cy="1206608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13550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84F0CC7-6F81-7F4F-B004-206F6895E467}"/>
              </a:ext>
            </a:extLst>
          </p:cNvPr>
          <p:cNvSpPr txBox="1"/>
          <p:nvPr/>
        </p:nvSpPr>
        <p:spPr>
          <a:xfrm>
            <a:off x="601887" y="539348"/>
            <a:ext cx="57262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2"/>
                </a:solidFill>
              </a:rPr>
              <a:t>Mask R-CNN – Region Proposals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04F630-CB08-A248-B0E7-B16F52699160}"/>
              </a:ext>
            </a:extLst>
          </p:cNvPr>
          <p:cNvSpPr txBox="1"/>
          <p:nvPr/>
        </p:nvSpPr>
        <p:spPr>
          <a:xfrm>
            <a:off x="601887" y="4889715"/>
            <a:ext cx="755581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7663" indent="-347663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Regions evaluated for possible recognized objects</a:t>
            </a:r>
          </a:p>
          <a:p>
            <a:pPr marL="347663" indent="-347663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Scores are positive, neutral or negative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38C3E1B-27DB-5E4B-934C-2EF5042E34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5228" y="1365744"/>
            <a:ext cx="2036245" cy="23136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C18710D-84C6-E64B-A082-7ED7662D60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5228" y="4109220"/>
            <a:ext cx="2037366" cy="231492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B01AF2D-BC59-914E-8122-9799012173ED}"/>
              </a:ext>
            </a:extLst>
          </p:cNvPr>
          <p:cNvSpPr txBox="1"/>
          <p:nvPr/>
        </p:nvSpPr>
        <p:spPr>
          <a:xfrm>
            <a:off x="9192077" y="1022886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Positive Scores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366CB2D-9E7A-C045-BD4A-9439C7A7741A}"/>
              </a:ext>
            </a:extLst>
          </p:cNvPr>
          <p:cNvSpPr txBox="1"/>
          <p:nvPr/>
        </p:nvSpPr>
        <p:spPr>
          <a:xfrm>
            <a:off x="9192076" y="3797900"/>
            <a:ext cx="2012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Negative Scores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C9FA950-5213-9645-84BF-55BC23173600}"/>
              </a:ext>
            </a:extLst>
          </p:cNvPr>
          <p:cNvSpPr txBox="1"/>
          <p:nvPr/>
        </p:nvSpPr>
        <p:spPr>
          <a:xfrm>
            <a:off x="6581572" y="3655929"/>
            <a:ext cx="20271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bg1"/>
                </a:solidFill>
              </a:rPr>
              <a:t>Here, we see 52 positive regions.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761C616-9840-D744-8F64-23D62A00EFEB}"/>
              </a:ext>
            </a:extLst>
          </p:cNvPr>
          <p:cNvCxnSpPr/>
          <p:nvPr/>
        </p:nvCxnSpPr>
        <p:spPr>
          <a:xfrm flipV="1">
            <a:off x="8608760" y="3319397"/>
            <a:ext cx="583316" cy="3599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28">
            <a:extLst>
              <a:ext uri="{FF2B5EF4-FFF2-40B4-BE49-F238E27FC236}">
                <a16:creationId xmlns:a16="http://schemas.microsoft.com/office/drawing/2014/main" id="{2364F4D7-DC92-E843-9FCD-2CF6BBAAD424}"/>
              </a:ext>
            </a:extLst>
          </p:cNvPr>
          <p:cNvGrpSpPr/>
          <p:nvPr/>
        </p:nvGrpSpPr>
        <p:grpSpPr>
          <a:xfrm>
            <a:off x="601887" y="1087237"/>
            <a:ext cx="8161574" cy="2423569"/>
            <a:chOff x="601887" y="1087237"/>
            <a:chExt cx="8161574" cy="2423569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C38DBE1E-A95E-F649-907E-23DD203AF9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1887" y="1087237"/>
              <a:ext cx="8161574" cy="2423569"/>
            </a:xfrm>
            <a:prstGeom prst="rect">
              <a:avLst/>
            </a:prstGeom>
            <a:noFill/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7D70F6B1-4CFB-6B4A-B7F0-FD2173862803}"/>
                </a:ext>
              </a:extLst>
            </p:cNvPr>
            <p:cNvSpPr/>
            <p:nvPr/>
          </p:nvSpPr>
          <p:spPr>
            <a:xfrm>
              <a:off x="601887" y="1087237"/>
              <a:ext cx="5608715" cy="2423569"/>
            </a:xfrm>
            <a:prstGeom prst="rect">
              <a:avLst/>
            </a:prstGeom>
            <a:noFill/>
            <a:ln w="730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3CB5619-714B-304E-962C-7EB69CB64DB0}"/>
                </a:ext>
              </a:extLst>
            </p:cNvPr>
            <p:cNvSpPr txBox="1"/>
            <p:nvPr/>
          </p:nvSpPr>
          <p:spPr>
            <a:xfrm>
              <a:off x="745584" y="1149799"/>
              <a:ext cx="1257161" cy="2413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Faster R-CNN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BF6F864F-F07A-4648-97C1-43155AD0A0B4}"/>
                </a:ext>
              </a:extLst>
            </p:cNvPr>
            <p:cNvSpPr/>
            <p:nvPr/>
          </p:nvSpPr>
          <p:spPr>
            <a:xfrm>
              <a:off x="6252590" y="1087237"/>
              <a:ext cx="2482677" cy="2423569"/>
            </a:xfrm>
            <a:prstGeom prst="rect">
              <a:avLst/>
            </a:prstGeom>
            <a:noFill/>
            <a:ln w="7302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F8B3705-C24B-7748-9F0A-D9F4E640B92D}"/>
                </a:ext>
              </a:extLst>
            </p:cNvPr>
            <p:cNvSpPr txBox="1"/>
            <p:nvPr/>
          </p:nvSpPr>
          <p:spPr>
            <a:xfrm>
              <a:off x="6374760" y="1157874"/>
              <a:ext cx="1215711" cy="2413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Mask R-CNN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DADEDE42-1419-CB4A-8E1A-B98BAFAD3B84}"/>
                </a:ext>
              </a:extLst>
            </p:cNvPr>
            <p:cNvSpPr/>
            <p:nvPr/>
          </p:nvSpPr>
          <p:spPr>
            <a:xfrm>
              <a:off x="7306101" y="1727706"/>
              <a:ext cx="1429166" cy="814898"/>
            </a:xfrm>
            <a:prstGeom prst="rect">
              <a:avLst/>
            </a:prstGeom>
            <a:noFill/>
            <a:ln w="730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308CFB8-F1D8-2347-939F-B4594DCBD65D}"/>
                </a:ext>
              </a:extLst>
            </p:cNvPr>
            <p:cNvSpPr txBox="1"/>
            <p:nvPr/>
          </p:nvSpPr>
          <p:spPr>
            <a:xfrm>
              <a:off x="7212691" y="1538373"/>
              <a:ext cx="144142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tx2">
                      <a:lumMod val="25000"/>
                    </a:schemeClr>
                  </a:solidFill>
                </a:rPr>
                <a:t>Object Detection Branch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D814525-FF6E-584D-A4F0-AF4E976E1918}"/>
                </a:ext>
              </a:extLst>
            </p:cNvPr>
            <p:cNvSpPr txBox="1"/>
            <p:nvPr/>
          </p:nvSpPr>
          <p:spPr>
            <a:xfrm>
              <a:off x="7221327" y="2537441"/>
              <a:ext cx="126989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tx2">
                      <a:lumMod val="25000"/>
                    </a:schemeClr>
                  </a:solidFill>
                </a:rPr>
                <a:t>Segmentation Branch</a:t>
              </a:r>
            </a:p>
          </p:txBody>
        </p:sp>
      </p:grp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3BB21DE-49B5-7147-9C92-7F4643427DE6}"/>
              </a:ext>
            </a:extLst>
          </p:cNvPr>
          <p:cNvCxnSpPr>
            <a:cxnSpLocks/>
          </p:cNvCxnSpPr>
          <p:nvPr/>
        </p:nvCxnSpPr>
        <p:spPr>
          <a:xfrm flipV="1">
            <a:off x="5474043" y="3228120"/>
            <a:ext cx="0" cy="1544296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32454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84F0CC7-6F81-7F4F-B004-206F6895E467}"/>
              </a:ext>
            </a:extLst>
          </p:cNvPr>
          <p:cNvSpPr txBox="1"/>
          <p:nvPr/>
        </p:nvSpPr>
        <p:spPr>
          <a:xfrm>
            <a:off x="601887" y="539348"/>
            <a:ext cx="79159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2"/>
                </a:solidFill>
              </a:rPr>
              <a:t>Mask R-CNN – ROI Align – Refined Selections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04F630-CB08-A248-B0E7-B16F52699160}"/>
              </a:ext>
            </a:extLst>
          </p:cNvPr>
          <p:cNvSpPr txBox="1"/>
          <p:nvPr/>
        </p:nvSpPr>
        <p:spPr>
          <a:xfrm>
            <a:off x="1129269" y="4500886"/>
            <a:ext cx="567365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7663" indent="-347663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Each selected region is further refined by ROI Align process in Mask R-CNN</a:t>
            </a:r>
          </a:p>
          <a:p>
            <a:pPr marL="347663" indent="-347663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B01AF2D-BC59-914E-8122-9799012173ED}"/>
              </a:ext>
            </a:extLst>
          </p:cNvPr>
          <p:cNvSpPr txBox="1"/>
          <p:nvPr/>
        </p:nvSpPr>
        <p:spPr>
          <a:xfrm>
            <a:off x="9165020" y="1023654"/>
            <a:ext cx="1431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RPN Results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887BADF-7E1F-A04F-A4DB-32EC77E642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5228" y="4156413"/>
            <a:ext cx="2013620" cy="225691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7941FB4-1834-8F46-9BDD-39976BB581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5228" y="1365744"/>
            <a:ext cx="2036245" cy="231364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2340C39-DD08-2545-949A-8613BECD8990}"/>
              </a:ext>
            </a:extLst>
          </p:cNvPr>
          <p:cNvSpPr txBox="1"/>
          <p:nvPr/>
        </p:nvSpPr>
        <p:spPr>
          <a:xfrm>
            <a:off x="9177546" y="3824659"/>
            <a:ext cx="1789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ROI Alignment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74F7109-9670-3249-A385-7CF17E9152BA}"/>
              </a:ext>
            </a:extLst>
          </p:cNvPr>
          <p:cNvGrpSpPr/>
          <p:nvPr/>
        </p:nvGrpSpPr>
        <p:grpSpPr>
          <a:xfrm>
            <a:off x="601887" y="1087237"/>
            <a:ext cx="8161574" cy="2423569"/>
            <a:chOff x="601887" y="1087237"/>
            <a:chExt cx="8161574" cy="2423569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8E41DA5B-4D95-634D-8CEB-71CC4CD273C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1887" y="1087237"/>
              <a:ext cx="8161574" cy="2423569"/>
            </a:xfrm>
            <a:prstGeom prst="rect">
              <a:avLst/>
            </a:prstGeom>
            <a:noFill/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4FCF538-3349-7544-B10E-34C98205BE17}"/>
                </a:ext>
              </a:extLst>
            </p:cNvPr>
            <p:cNvSpPr/>
            <p:nvPr/>
          </p:nvSpPr>
          <p:spPr>
            <a:xfrm>
              <a:off x="601887" y="1087237"/>
              <a:ext cx="5608715" cy="2423569"/>
            </a:xfrm>
            <a:prstGeom prst="rect">
              <a:avLst/>
            </a:prstGeom>
            <a:noFill/>
            <a:ln w="730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B1CAE1A-DAFE-6149-89DD-84E3BAC4E55C}"/>
                </a:ext>
              </a:extLst>
            </p:cNvPr>
            <p:cNvSpPr txBox="1"/>
            <p:nvPr/>
          </p:nvSpPr>
          <p:spPr>
            <a:xfrm>
              <a:off x="745584" y="1149799"/>
              <a:ext cx="1257161" cy="2413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Faster R-CNN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D0031D3C-FA72-544B-A1DA-05A2FDEAAB65}"/>
                </a:ext>
              </a:extLst>
            </p:cNvPr>
            <p:cNvSpPr/>
            <p:nvPr/>
          </p:nvSpPr>
          <p:spPr>
            <a:xfrm>
              <a:off x="6252590" y="1087237"/>
              <a:ext cx="2482677" cy="2423569"/>
            </a:xfrm>
            <a:prstGeom prst="rect">
              <a:avLst/>
            </a:prstGeom>
            <a:noFill/>
            <a:ln w="7302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EE3DC5E8-D409-1746-BA39-0E3CB0446190}"/>
                </a:ext>
              </a:extLst>
            </p:cNvPr>
            <p:cNvSpPr txBox="1"/>
            <p:nvPr/>
          </p:nvSpPr>
          <p:spPr>
            <a:xfrm>
              <a:off x="6374760" y="1157874"/>
              <a:ext cx="1215711" cy="2413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Mask R-CNN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715CE455-288C-4B49-B53D-D8120E1310B6}"/>
                </a:ext>
              </a:extLst>
            </p:cNvPr>
            <p:cNvSpPr/>
            <p:nvPr/>
          </p:nvSpPr>
          <p:spPr>
            <a:xfrm>
              <a:off x="7306101" y="1727706"/>
              <a:ext cx="1429166" cy="814898"/>
            </a:xfrm>
            <a:prstGeom prst="rect">
              <a:avLst/>
            </a:prstGeom>
            <a:noFill/>
            <a:ln w="730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2269042-9D77-1549-A64A-E4EFDB164FC4}"/>
                </a:ext>
              </a:extLst>
            </p:cNvPr>
            <p:cNvSpPr txBox="1"/>
            <p:nvPr/>
          </p:nvSpPr>
          <p:spPr>
            <a:xfrm>
              <a:off x="7212691" y="1538373"/>
              <a:ext cx="144142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tx2">
                      <a:lumMod val="25000"/>
                    </a:schemeClr>
                  </a:solidFill>
                </a:rPr>
                <a:t>Object Detection Branch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543C8A9-F2DC-BE4A-9DCE-27BFDE7E7889}"/>
                </a:ext>
              </a:extLst>
            </p:cNvPr>
            <p:cNvSpPr txBox="1"/>
            <p:nvPr/>
          </p:nvSpPr>
          <p:spPr>
            <a:xfrm>
              <a:off x="7221327" y="2537441"/>
              <a:ext cx="126989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tx2">
                      <a:lumMod val="25000"/>
                    </a:schemeClr>
                  </a:solidFill>
                </a:rPr>
                <a:t>Segmentation Branch</a:t>
              </a:r>
            </a:p>
          </p:txBody>
        </p:sp>
      </p:grp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3BB21DE-49B5-7147-9C92-7F4643427DE6}"/>
              </a:ext>
            </a:extLst>
          </p:cNvPr>
          <p:cNvCxnSpPr>
            <a:cxnSpLocks/>
          </p:cNvCxnSpPr>
          <p:nvPr/>
        </p:nvCxnSpPr>
        <p:spPr>
          <a:xfrm flipV="1">
            <a:off x="6529645" y="2962926"/>
            <a:ext cx="0" cy="1544296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59698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84F0CC7-6F81-7F4F-B004-206F6895E467}"/>
              </a:ext>
            </a:extLst>
          </p:cNvPr>
          <p:cNvSpPr txBox="1"/>
          <p:nvPr/>
        </p:nvSpPr>
        <p:spPr>
          <a:xfrm>
            <a:off x="601887" y="539348"/>
            <a:ext cx="79159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2"/>
                </a:solidFill>
              </a:rPr>
              <a:t>Mask R-CNN – ROI Align – Refined Selections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04F630-CB08-A248-B0E7-B16F52699160}"/>
              </a:ext>
            </a:extLst>
          </p:cNvPr>
          <p:cNvSpPr txBox="1"/>
          <p:nvPr/>
        </p:nvSpPr>
        <p:spPr>
          <a:xfrm>
            <a:off x="738120" y="3919671"/>
            <a:ext cx="636162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7663" indent="-347663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Top scoring regions convolved to create mask </a:t>
            </a:r>
          </a:p>
          <a:p>
            <a:pPr marL="347663" indent="-347663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Bounding Box and Classes are output for each selected ROI.</a:t>
            </a:r>
          </a:p>
          <a:p>
            <a:pPr marL="347663" indent="-347663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3 network outputs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AF005F3-F83E-5545-9B5D-3C265F6CF2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9253" y="2621246"/>
            <a:ext cx="3318354" cy="373571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8ACE3AE-1BA7-9F49-BE0B-747A80145509}"/>
              </a:ext>
            </a:extLst>
          </p:cNvPr>
          <p:cNvSpPr txBox="1"/>
          <p:nvPr/>
        </p:nvSpPr>
        <p:spPr>
          <a:xfrm>
            <a:off x="8907158" y="1342275"/>
            <a:ext cx="269336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Mask R-CNN Output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Classification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Bounding Box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Segmentation Mask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9622472-56D1-0048-9106-6C9008555A5A}"/>
              </a:ext>
            </a:extLst>
          </p:cNvPr>
          <p:cNvGrpSpPr/>
          <p:nvPr/>
        </p:nvGrpSpPr>
        <p:grpSpPr>
          <a:xfrm>
            <a:off x="601887" y="1087237"/>
            <a:ext cx="8161574" cy="2423569"/>
            <a:chOff x="601887" y="1087237"/>
            <a:chExt cx="8161574" cy="2423569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71354DBF-7EB1-5346-9EA9-2967C065B9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1887" y="1087237"/>
              <a:ext cx="8161574" cy="2423569"/>
            </a:xfrm>
            <a:prstGeom prst="rect">
              <a:avLst/>
            </a:prstGeom>
            <a:noFill/>
          </p:spPr>
        </p:pic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7B462B8E-73C4-344B-9D1E-22C60BC70E1C}"/>
                </a:ext>
              </a:extLst>
            </p:cNvPr>
            <p:cNvSpPr/>
            <p:nvPr/>
          </p:nvSpPr>
          <p:spPr>
            <a:xfrm>
              <a:off x="601887" y="1087237"/>
              <a:ext cx="5608715" cy="2423569"/>
            </a:xfrm>
            <a:prstGeom prst="rect">
              <a:avLst/>
            </a:prstGeom>
            <a:noFill/>
            <a:ln w="730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78B0CB6-60C8-6F42-A35F-7B7AB0645E4D}"/>
                </a:ext>
              </a:extLst>
            </p:cNvPr>
            <p:cNvSpPr txBox="1"/>
            <p:nvPr/>
          </p:nvSpPr>
          <p:spPr>
            <a:xfrm>
              <a:off x="745584" y="1149799"/>
              <a:ext cx="1257161" cy="2413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Faster R-CNN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65FD314D-1E5D-7448-9BED-57F424AA2201}"/>
                </a:ext>
              </a:extLst>
            </p:cNvPr>
            <p:cNvSpPr/>
            <p:nvPr/>
          </p:nvSpPr>
          <p:spPr>
            <a:xfrm>
              <a:off x="6252590" y="1087237"/>
              <a:ext cx="2482677" cy="2423569"/>
            </a:xfrm>
            <a:prstGeom prst="rect">
              <a:avLst/>
            </a:prstGeom>
            <a:noFill/>
            <a:ln w="7302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8D7D73C-E860-C246-B146-DB087EA81E15}"/>
                </a:ext>
              </a:extLst>
            </p:cNvPr>
            <p:cNvSpPr txBox="1"/>
            <p:nvPr/>
          </p:nvSpPr>
          <p:spPr>
            <a:xfrm>
              <a:off x="6374760" y="1157874"/>
              <a:ext cx="1215711" cy="2413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Mask R-CNN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50917159-BB0E-4042-87EA-CC9E92840235}"/>
                </a:ext>
              </a:extLst>
            </p:cNvPr>
            <p:cNvSpPr/>
            <p:nvPr/>
          </p:nvSpPr>
          <p:spPr>
            <a:xfrm>
              <a:off x="7306101" y="1727706"/>
              <a:ext cx="1429166" cy="814898"/>
            </a:xfrm>
            <a:prstGeom prst="rect">
              <a:avLst/>
            </a:prstGeom>
            <a:noFill/>
            <a:ln w="730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CABA7B6-6A0A-B94F-97D3-202E7AE03865}"/>
                </a:ext>
              </a:extLst>
            </p:cNvPr>
            <p:cNvSpPr txBox="1"/>
            <p:nvPr/>
          </p:nvSpPr>
          <p:spPr>
            <a:xfrm>
              <a:off x="7212691" y="1538373"/>
              <a:ext cx="144142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tx2">
                      <a:lumMod val="25000"/>
                    </a:schemeClr>
                  </a:solidFill>
                </a:rPr>
                <a:t>Object Detection Branch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4423F71-4A82-C542-8AFF-ABB31CC21573}"/>
                </a:ext>
              </a:extLst>
            </p:cNvPr>
            <p:cNvSpPr txBox="1"/>
            <p:nvPr/>
          </p:nvSpPr>
          <p:spPr>
            <a:xfrm>
              <a:off x="7221327" y="2537441"/>
              <a:ext cx="126989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tx2">
                      <a:lumMod val="25000"/>
                    </a:schemeClr>
                  </a:solidFill>
                </a:rPr>
                <a:t>Segmentation Branch</a:t>
              </a:r>
            </a:p>
          </p:txBody>
        </p:sp>
      </p:grp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3BB21DE-49B5-7147-9C92-7F4643427DE6}"/>
              </a:ext>
            </a:extLst>
          </p:cNvPr>
          <p:cNvCxnSpPr>
            <a:cxnSpLocks/>
          </p:cNvCxnSpPr>
          <p:nvPr/>
        </p:nvCxnSpPr>
        <p:spPr>
          <a:xfrm flipV="1">
            <a:off x="7068262" y="3206673"/>
            <a:ext cx="0" cy="1544296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07859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BCD7DB1-BCDD-EC41-9CD7-DE3F4EF7B6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0819" y="1267517"/>
            <a:ext cx="8298091" cy="311447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86FE63F-A8E4-DE48-A3B3-236F14FE0099}"/>
              </a:ext>
            </a:extLst>
          </p:cNvPr>
          <p:cNvSpPr/>
          <p:nvPr/>
        </p:nvSpPr>
        <p:spPr>
          <a:xfrm>
            <a:off x="489750" y="6069174"/>
            <a:ext cx="1037617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2"/>
                </a:solidFill>
                <a:hlinkClick r:id="rId3"/>
              </a:rPr>
              <a:t>http://</a:t>
            </a:r>
            <a:r>
              <a:rPr lang="en-US" sz="1200" dirty="0" err="1">
                <a:solidFill>
                  <a:schemeClr val="bg2"/>
                </a:solidFill>
                <a:hlinkClick r:id="rId3"/>
              </a:rPr>
              <a:t>openaccess.thecvf.com</a:t>
            </a:r>
            <a:r>
              <a:rPr lang="en-US" sz="1200" dirty="0">
                <a:solidFill>
                  <a:schemeClr val="bg2"/>
                </a:solidFill>
                <a:hlinkClick r:id="rId3"/>
              </a:rPr>
              <a:t>/content_ICCV_2019/papers/Bolya_YOLACT_Real-Time_Instance_Segmentation_ICCV_2019_paper.pdf</a:t>
            </a:r>
            <a:endParaRPr lang="en-US" sz="1200" dirty="0">
              <a:solidFill>
                <a:schemeClr val="bg2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D526B3-EE30-4045-AC16-0C869EE5926C}"/>
              </a:ext>
            </a:extLst>
          </p:cNvPr>
          <p:cNvSpPr txBox="1"/>
          <p:nvPr/>
        </p:nvSpPr>
        <p:spPr>
          <a:xfrm>
            <a:off x="601887" y="539348"/>
            <a:ext cx="71160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YOLACT (</a:t>
            </a:r>
            <a:r>
              <a:rPr lang="en-US" sz="2800" b="1" dirty="0">
                <a:solidFill>
                  <a:schemeClr val="bg2"/>
                </a:solidFill>
              </a:rPr>
              <a:t>You Only Look At </a:t>
            </a:r>
            <a:r>
              <a:rPr lang="en-US" sz="2800" b="1" dirty="0" err="1">
                <a:solidFill>
                  <a:schemeClr val="bg2"/>
                </a:solidFill>
              </a:rPr>
              <a:t>CoefficienTs</a:t>
            </a:r>
            <a:r>
              <a:rPr lang="en-US" sz="2800" b="1" dirty="0">
                <a:solidFill>
                  <a:schemeClr val="bg2"/>
                </a:solidFill>
              </a:rPr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927404-0160-CA48-A14A-A08C196393A8}"/>
              </a:ext>
            </a:extLst>
          </p:cNvPr>
          <p:cNvSpPr txBox="1"/>
          <p:nvPr/>
        </p:nvSpPr>
        <p:spPr>
          <a:xfrm>
            <a:off x="680936" y="1267517"/>
            <a:ext cx="2597285" cy="4322966"/>
          </a:xfrm>
          <a:prstGeom prst="rect">
            <a:avLst/>
          </a:prstGeom>
          <a:solidFill>
            <a:schemeClr val="tx1"/>
          </a:solidFill>
        </p:spPr>
        <p:txBody>
          <a:bodyPr wrap="square" lIns="182880" tIns="274320" bIns="274320" rtlCol="0">
            <a:noAutofit/>
          </a:bodyPr>
          <a:lstStyle/>
          <a:p>
            <a:pPr marL="119063" indent="-119063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Real-time speeds</a:t>
            </a:r>
          </a:p>
          <a:p>
            <a:pPr marL="119063" indent="-119063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Learns a “prototype” mask for a dataset.</a:t>
            </a:r>
          </a:p>
          <a:p>
            <a:pPr marL="119063" indent="-119063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Image values determine coefficients applied to prototype mask</a:t>
            </a:r>
          </a:p>
          <a:p>
            <a:pPr marL="119063" indent="-119063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Focus on speed, not accuracy</a:t>
            </a:r>
          </a:p>
        </p:txBody>
      </p:sp>
    </p:spTree>
    <p:extLst>
      <p:ext uri="{BB962C8B-B14F-4D97-AF65-F5344CB8AC3E}">
        <p14:creationId xmlns:p14="http://schemas.microsoft.com/office/powerpoint/2010/main" val="31957106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BCD7DB1-BCDD-EC41-9CD7-DE3F4EF7B6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887" y="1133818"/>
            <a:ext cx="7007645" cy="263014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7D526B3-EE30-4045-AC16-0C869EE5926C}"/>
              </a:ext>
            </a:extLst>
          </p:cNvPr>
          <p:cNvSpPr txBox="1"/>
          <p:nvPr/>
        </p:nvSpPr>
        <p:spPr>
          <a:xfrm>
            <a:off x="601887" y="539348"/>
            <a:ext cx="71160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YOLACT (</a:t>
            </a:r>
            <a:r>
              <a:rPr lang="en-US" sz="2800" b="1" dirty="0">
                <a:solidFill>
                  <a:schemeClr val="bg2"/>
                </a:solidFill>
              </a:rPr>
              <a:t>You Only Look At </a:t>
            </a:r>
            <a:r>
              <a:rPr lang="en-US" sz="2800" b="1" dirty="0" err="1">
                <a:solidFill>
                  <a:schemeClr val="bg2"/>
                </a:solidFill>
              </a:rPr>
              <a:t>CoefficienTs</a:t>
            </a:r>
            <a:r>
              <a:rPr lang="en-US" sz="2800" b="1" dirty="0">
                <a:solidFill>
                  <a:schemeClr val="bg2"/>
                </a:solidFill>
              </a:rPr>
              <a:t>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E1626C8-319B-1D41-AE7F-60E4CF647C65}"/>
              </a:ext>
            </a:extLst>
          </p:cNvPr>
          <p:cNvSpPr txBox="1"/>
          <p:nvPr/>
        </p:nvSpPr>
        <p:spPr>
          <a:xfrm>
            <a:off x="656089" y="4049486"/>
            <a:ext cx="609619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Employs new approach to masking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Learns coefficients of a transformation rather than mask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Transforms a ‘prototype’ mask into a segmentation with the coefficients.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61B1625-7280-BF46-BE98-52D65D409E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8317" y="2997513"/>
            <a:ext cx="4692321" cy="340591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BD06A8E-547F-0040-8B31-4333D1E06099}"/>
              </a:ext>
            </a:extLst>
          </p:cNvPr>
          <p:cNvSpPr txBox="1"/>
          <p:nvPr/>
        </p:nvSpPr>
        <p:spPr>
          <a:xfrm>
            <a:off x="10367157" y="4180114"/>
            <a:ext cx="878775" cy="276999"/>
          </a:xfrm>
          <a:prstGeom prst="rect">
            <a:avLst/>
          </a:prstGeom>
          <a:solidFill>
            <a:srgbClr val="F9FCFE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2">
                    <a:lumMod val="2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YOLACT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C4D6C3-63EC-F146-8943-8481711419A9}"/>
              </a:ext>
            </a:extLst>
          </p:cNvPr>
          <p:cNvSpPr txBox="1"/>
          <p:nvPr/>
        </p:nvSpPr>
        <p:spPr>
          <a:xfrm>
            <a:off x="7987041" y="2466364"/>
            <a:ext cx="3400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tx2">
                    <a:lumMod val="25000"/>
                  </a:schemeClr>
                </a:solidFill>
              </a:rPr>
              <a:t>Remarkable speed increase!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BDF73CB-6277-4D4C-A24A-C881C420BC66}"/>
              </a:ext>
            </a:extLst>
          </p:cNvPr>
          <p:cNvSpPr/>
          <p:nvPr/>
        </p:nvSpPr>
        <p:spPr>
          <a:xfrm>
            <a:off x="9025248" y="4421488"/>
            <a:ext cx="1686296" cy="708654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E257415-9AB1-CA4B-94B0-36DE86094184}"/>
              </a:ext>
            </a:extLst>
          </p:cNvPr>
          <p:cNvSpPr/>
          <p:nvPr/>
        </p:nvSpPr>
        <p:spPr>
          <a:xfrm>
            <a:off x="7962406" y="3701861"/>
            <a:ext cx="326572" cy="264497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43B86E3-DAC1-6F44-8306-7FCF87FB58E0}"/>
              </a:ext>
            </a:extLst>
          </p:cNvPr>
          <p:cNvCxnSpPr>
            <a:cxnSpLocks/>
          </p:cNvCxnSpPr>
          <p:nvPr/>
        </p:nvCxnSpPr>
        <p:spPr>
          <a:xfrm>
            <a:off x="8383979" y="3966358"/>
            <a:ext cx="641268" cy="368137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4E540F5-9459-4D41-B643-457312B74D43}"/>
              </a:ext>
            </a:extLst>
          </p:cNvPr>
          <p:cNvSpPr txBox="1"/>
          <p:nvPr/>
        </p:nvSpPr>
        <p:spPr>
          <a:xfrm>
            <a:off x="8261980" y="3584061"/>
            <a:ext cx="9829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i="1" dirty="0">
                <a:solidFill>
                  <a:schemeClr val="tx2">
                    <a:lumMod val="25000"/>
                  </a:schemeClr>
                </a:solidFill>
              </a:rPr>
              <a:t>Mask RCNN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9FB47DF-A51C-F147-88BF-EA2AA9A37FFE}"/>
              </a:ext>
            </a:extLst>
          </p:cNvPr>
          <p:cNvSpPr txBox="1"/>
          <p:nvPr/>
        </p:nvSpPr>
        <p:spPr>
          <a:xfrm>
            <a:off x="9025247" y="4872969"/>
            <a:ext cx="71045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i="1" dirty="0">
                <a:solidFill>
                  <a:schemeClr val="tx2">
                    <a:lumMod val="25000"/>
                  </a:schemeClr>
                </a:solidFill>
              </a:rPr>
              <a:t>YOLACT</a:t>
            </a:r>
          </a:p>
        </p:txBody>
      </p:sp>
    </p:spTree>
    <p:extLst>
      <p:ext uri="{BB962C8B-B14F-4D97-AF65-F5344CB8AC3E}">
        <p14:creationId xmlns:p14="http://schemas.microsoft.com/office/powerpoint/2010/main" val="31966830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C06CF88-25A1-E44A-A8F7-7037DD7082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228" y="2372427"/>
            <a:ext cx="10419336" cy="33234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311146D-9FD3-124A-BA1F-3BEE67BA13FA}"/>
              </a:ext>
            </a:extLst>
          </p:cNvPr>
          <p:cNvSpPr txBox="1"/>
          <p:nvPr/>
        </p:nvSpPr>
        <p:spPr>
          <a:xfrm>
            <a:off x="510551" y="6025312"/>
            <a:ext cx="53832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2"/>
                </a:solidFill>
                <a:hlinkClick r:id="rId3"/>
              </a:rPr>
              <a:t>https://</a:t>
            </a:r>
            <a:r>
              <a:rPr lang="en-US" sz="1200" dirty="0" err="1">
                <a:solidFill>
                  <a:schemeClr val="bg2"/>
                </a:solidFill>
                <a:hlinkClick r:id="rId3"/>
              </a:rPr>
              <a:t>www.kaggle.com</a:t>
            </a:r>
            <a:r>
              <a:rPr lang="en-US" sz="1200" dirty="0">
                <a:solidFill>
                  <a:schemeClr val="bg2"/>
                </a:solidFill>
                <a:hlinkClick r:id="rId3"/>
              </a:rPr>
              <a:t>/c/imaterialist-fashion-2019-FGVC6/overview</a:t>
            </a:r>
            <a:endParaRPr lang="en-US" sz="1200" dirty="0">
              <a:solidFill>
                <a:schemeClr val="bg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1154FB-1E0D-A544-AFEE-444F5926A9F3}"/>
              </a:ext>
            </a:extLst>
          </p:cNvPr>
          <p:cNvSpPr txBox="1"/>
          <p:nvPr/>
        </p:nvSpPr>
        <p:spPr>
          <a:xfrm>
            <a:off x="601887" y="539348"/>
            <a:ext cx="1016656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2"/>
                </a:solidFill>
              </a:rPr>
              <a:t>Fashion Segmentation – Experimentation with Mask RCNN</a:t>
            </a:r>
          </a:p>
          <a:p>
            <a:r>
              <a:rPr lang="en-US" sz="2000" dirty="0">
                <a:solidFill>
                  <a:schemeClr val="bg1"/>
                </a:solidFill>
              </a:rPr>
              <a:t>2019 Fashion Kaggle Competition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F348E8-8F84-9B42-9656-F4E234B49436}"/>
              </a:ext>
            </a:extLst>
          </p:cNvPr>
          <p:cNvSpPr txBox="1"/>
          <p:nvPr/>
        </p:nvSpPr>
        <p:spPr>
          <a:xfrm>
            <a:off x="794137" y="1590806"/>
            <a:ext cx="66607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Dataset of 300k prelabeled images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Labels include fine details of clothing items in 46 classes</a:t>
            </a:r>
          </a:p>
        </p:txBody>
      </p:sp>
    </p:spTree>
    <p:extLst>
      <p:ext uri="{BB962C8B-B14F-4D97-AF65-F5344CB8AC3E}">
        <p14:creationId xmlns:p14="http://schemas.microsoft.com/office/powerpoint/2010/main" val="8836365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311146D-9FD3-124A-BA1F-3BEE67BA13FA}"/>
              </a:ext>
            </a:extLst>
          </p:cNvPr>
          <p:cNvSpPr txBox="1"/>
          <p:nvPr/>
        </p:nvSpPr>
        <p:spPr>
          <a:xfrm>
            <a:off x="510551" y="6025312"/>
            <a:ext cx="53832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2"/>
                </a:solidFill>
                <a:hlinkClick r:id="rId2"/>
              </a:rPr>
              <a:t>https://</a:t>
            </a:r>
            <a:r>
              <a:rPr lang="en-US" sz="1200" dirty="0" err="1">
                <a:solidFill>
                  <a:schemeClr val="bg2"/>
                </a:solidFill>
                <a:hlinkClick r:id="rId2"/>
              </a:rPr>
              <a:t>www.kaggle.com</a:t>
            </a:r>
            <a:r>
              <a:rPr lang="en-US" sz="1200" dirty="0">
                <a:solidFill>
                  <a:schemeClr val="bg2"/>
                </a:solidFill>
                <a:hlinkClick r:id="rId2"/>
              </a:rPr>
              <a:t>/c/imaterialist-fashion-2019-FGVC6/overview</a:t>
            </a:r>
            <a:endParaRPr lang="en-US" sz="1200" dirty="0">
              <a:solidFill>
                <a:schemeClr val="bg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1154FB-1E0D-A544-AFEE-444F5926A9F3}"/>
              </a:ext>
            </a:extLst>
          </p:cNvPr>
          <p:cNvSpPr txBox="1"/>
          <p:nvPr/>
        </p:nvSpPr>
        <p:spPr>
          <a:xfrm>
            <a:off x="601887" y="539348"/>
            <a:ext cx="508985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2"/>
                </a:solidFill>
              </a:rPr>
              <a:t>Fashion Segmentation</a:t>
            </a:r>
          </a:p>
          <a:p>
            <a:r>
              <a:rPr lang="en-US" sz="2000" dirty="0">
                <a:solidFill>
                  <a:schemeClr val="bg1"/>
                </a:solidFill>
              </a:rPr>
              <a:t>Matterport Mask RCNN Implementation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F348E8-8F84-9B42-9656-F4E234B49436}"/>
              </a:ext>
            </a:extLst>
          </p:cNvPr>
          <p:cNvSpPr txBox="1"/>
          <p:nvPr/>
        </p:nvSpPr>
        <p:spPr>
          <a:xfrm>
            <a:off x="1152395" y="1511033"/>
            <a:ext cx="9683138" cy="13190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marL="285750" indent="-161925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Mask-RCNN Matterport implementation </a:t>
            </a:r>
            <a:r>
              <a:rPr lang="en-US" sz="1100" dirty="0">
                <a:solidFill>
                  <a:schemeClr val="bg1"/>
                </a:solidFill>
              </a:rPr>
              <a:t>(</a:t>
            </a:r>
            <a:r>
              <a:rPr lang="en-US" sz="1100" dirty="0">
                <a:solidFill>
                  <a:schemeClr val="bg1"/>
                </a:solidFill>
                <a:hlinkClick r:id="rId3"/>
              </a:rPr>
              <a:t>https://github.com/matterport/Mask_RCNN</a:t>
            </a:r>
            <a:r>
              <a:rPr lang="en-US" sz="1100" dirty="0">
                <a:solidFill>
                  <a:schemeClr val="bg1"/>
                </a:solidFill>
              </a:rPr>
              <a:t>)</a:t>
            </a:r>
          </a:p>
          <a:p>
            <a:pPr marL="285750" indent="-161925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Provides Dataset structure in which to import the Kaggle data</a:t>
            </a:r>
          </a:p>
          <a:p>
            <a:pPr marL="285750" indent="-161925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Dataset class used for image handling and training in Keras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B91F9D2-729A-CC49-A489-4C8EDA44D40C}"/>
              </a:ext>
            </a:extLst>
          </p:cNvPr>
          <p:cNvSpPr/>
          <p:nvPr/>
        </p:nvSpPr>
        <p:spPr>
          <a:xfrm>
            <a:off x="1152395" y="3047327"/>
            <a:ext cx="2856455" cy="2451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/>
              <a:t>Kaggle Data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29F3FC0-D3C4-114C-A3F9-34C3653CF106}"/>
              </a:ext>
            </a:extLst>
          </p:cNvPr>
          <p:cNvSpPr/>
          <p:nvPr/>
        </p:nvSpPr>
        <p:spPr>
          <a:xfrm>
            <a:off x="1378385" y="3509147"/>
            <a:ext cx="2279216" cy="513567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Images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B5D7862-A9C4-D643-9340-E46009991438}"/>
              </a:ext>
            </a:extLst>
          </p:cNvPr>
          <p:cNvSpPr/>
          <p:nvPr/>
        </p:nvSpPr>
        <p:spPr>
          <a:xfrm>
            <a:off x="1378385" y="4197508"/>
            <a:ext cx="2279216" cy="513567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Train CSV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EB80B3A-8BBC-924E-A59B-CE7621396DB3}"/>
              </a:ext>
            </a:extLst>
          </p:cNvPr>
          <p:cNvSpPr/>
          <p:nvPr/>
        </p:nvSpPr>
        <p:spPr>
          <a:xfrm>
            <a:off x="1378385" y="4885869"/>
            <a:ext cx="2279216" cy="513567"/>
          </a:xfrm>
          <a:prstGeom prst="rect">
            <a:avLst/>
          </a:prstGeom>
          <a:solidFill>
            <a:srgbClr val="749ED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Classes CSV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6D7A7ED-16C0-9B42-BA08-CFF8374E4199}"/>
              </a:ext>
            </a:extLst>
          </p:cNvPr>
          <p:cNvSpPr/>
          <p:nvPr/>
        </p:nvSpPr>
        <p:spPr>
          <a:xfrm>
            <a:off x="4565737" y="3047327"/>
            <a:ext cx="2856455" cy="2451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/>
              <a:t>Matterport Mask-RCNN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E8D5B8B-0E1D-774F-85DD-AA25FE23DCD5}"/>
              </a:ext>
            </a:extLst>
          </p:cNvPr>
          <p:cNvSpPr/>
          <p:nvPr/>
        </p:nvSpPr>
        <p:spPr>
          <a:xfrm>
            <a:off x="4854356" y="4074862"/>
            <a:ext cx="2279216" cy="513567"/>
          </a:xfrm>
          <a:prstGeom prst="rect">
            <a:avLst/>
          </a:prstGeom>
          <a:solidFill>
            <a:srgbClr val="D883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DataSet</a:t>
            </a:r>
            <a:endParaRPr lang="en-US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8F147CA-BB79-E848-A6CD-59429B91F91D}"/>
              </a:ext>
            </a:extLst>
          </p:cNvPr>
          <p:cNvCxnSpPr/>
          <p:nvPr/>
        </p:nvCxnSpPr>
        <p:spPr>
          <a:xfrm>
            <a:off x="3880198" y="3755262"/>
            <a:ext cx="814192" cy="507197"/>
          </a:xfrm>
          <a:prstGeom prst="straightConnector1">
            <a:avLst/>
          </a:prstGeom>
          <a:ln w="444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CA90887-5CD0-FB46-A2F9-EFE49F49DAD4}"/>
              </a:ext>
            </a:extLst>
          </p:cNvPr>
          <p:cNvCxnSpPr>
            <a:cxnSpLocks/>
          </p:cNvCxnSpPr>
          <p:nvPr/>
        </p:nvCxnSpPr>
        <p:spPr>
          <a:xfrm flipV="1">
            <a:off x="3880198" y="4419356"/>
            <a:ext cx="814192" cy="507197"/>
          </a:xfrm>
          <a:prstGeom prst="straightConnector1">
            <a:avLst/>
          </a:prstGeom>
          <a:ln w="444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AD30D68-D3FB-6D48-9028-2B6F2DA98F6D}"/>
              </a:ext>
            </a:extLst>
          </p:cNvPr>
          <p:cNvCxnSpPr>
            <a:cxnSpLocks/>
          </p:cNvCxnSpPr>
          <p:nvPr/>
        </p:nvCxnSpPr>
        <p:spPr>
          <a:xfrm flipV="1">
            <a:off x="3932652" y="4335520"/>
            <a:ext cx="761738" cy="10775"/>
          </a:xfrm>
          <a:prstGeom prst="straightConnector1">
            <a:avLst/>
          </a:prstGeom>
          <a:ln w="444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372A6C58-1D80-CD44-AA28-A73CEC51D443}"/>
              </a:ext>
            </a:extLst>
          </p:cNvPr>
          <p:cNvSpPr/>
          <p:nvPr/>
        </p:nvSpPr>
        <p:spPr>
          <a:xfrm>
            <a:off x="7979078" y="3047327"/>
            <a:ext cx="2856455" cy="2451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/>
              <a:t>Keras/</a:t>
            </a:r>
            <a:r>
              <a:rPr lang="en-US" dirty="0" err="1"/>
              <a:t>Tensorflow</a:t>
            </a:r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79C0DE1-463F-F442-A357-482CD693FE49}"/>
              </a:ext>
            </a:extLst>
          </p:cNvPr>
          <p:cNvSpPr/>
          <p:nvPr/>
        </p:nvSpPr>
        <p:spPr>
          <a:xfrm>
            <a:off x="8267697" y="4060185"/>
            <a:ext cx="2279216" cy="513567"/>
          </a:xfrm>
          <a:prstGeom prst="rect">
            <a:avLst/>
          </a:prstGeom>
          <a:solidFill>
            <a:srgbClr val="FF7E7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Train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2B13DFC-7103-4C46-901E-93FFD2BBFB04}"/>
              </a:ext>
            </a:extLst>
          </p:cNvPr>
          <p:cNvCxnSpPr>
            <a:cxnSpLocks/>
          </p:cNvCxnSpPr>
          <p:nvPr/>
        </p:nvCxnSpPr>
        <p:spPr>
          <a:xfrm flipV="1">
            <a:off x="7329942" y="4331645"/>
            <a:ext cx="761738" cy="10775"/>
          </a:xfrm>
          <a:prstGeom prst="straightConnector1">
            <a:avLst/>
          </a:prstGeom>
          <a:ln w="444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29426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84F0CC7-6F81-7F4F-B004-206F6895E467}"/>
              </a:ext>
            </a:extLst>
          </p:cNvPr>
          <p:cNvSpPr txBox="1"/>
          <p:nvPr/>
        </p:nvSpPr>
        <p:spPr>
          <a:xfrm>
            <a:off x="601887" y="539348"/>
            <a:ext cx="68515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2"/>
                </a:solidFill>
              </a:rPr>
              <a:t>Mask R-CNN – Experimentation Results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E03B879-C305-5A40-8DF0-3E38B575F16F}"/>
              </a:ext>
            </a:extLst>
          </p:cNvPr>
          <p:cNvSpPr txBox="1"/>
          <p:nvPr/>
        </p:nvSpPr>
        <p:spPr>
          <a:xfrm>
            <a:off x="685960" y="991152"/>
            <a:ext cx="9785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Inference is in range of 5-10 seconds per image.   Too slow for real-time segmentation.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CD9644-A135-824D-BAA6-01B2C3212F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960" y="1360484"/>
            <a:ext cx="4633025" cy="499015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A02F71D-B052-634D-8752-3F752A79A1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8485" y="1360484"/>
            <a:ext cx="4633025" cy="499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9978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>
              <a:tint val="4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2F0D5A5-DFD1-E442-B662-DDAB81D1CB82}"/>
              </a:ext>
            </a:extLst>
          </p:cNvPr>
          <p:cNvSpPr txBox="1"/>
          <p:nvPr/>
        </p:nvSpPr>
        <p:spPr>
          <a:xfrm>
            <a:off x="585500" y="574721"/>
            <a:ext cx="10914434" cy="5768502"/>
          </a:xfrm>
          <a:prstGeom prst="rect">
            <a:avLst/>
          </a:prstGeom>
          <a:noFill/>
        </p:spPr>
        <p:txBody>
          <a:bodyPr wrap="square" lIns="457200" tIns="457200" rIns="457200" bIns="457200" rtlCol="0"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Agenda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Project overview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Segmentation Architectures</a:t>
            </a:r>
          </a:p>
          <a:p>
            <a:r>
              <a:rPr lang="en-US" dirty="0">
                <a:solidFill>
                  <a:schemeClr val="bg1"/>
                </a:solidFill>
              </a:rPr>
              <a:t>	- Structure</a:t>
            </a:r>
          </a:p>
          <a:p>
            <a:r>
              <a:rPr lang="en-US" dirty="0">
                <a:solidFill>
                  <a:schemeClr val="bg1"/>
                </a:solidFill>
              </a:rPr>
              <a:t>	- Pros and Cons</a:t>
            </a:r>
          </a:p>
          <a:p>
            <a:r>
              <a:rPr lang="en-US" dirty="0">
                <a:solidFill>
                  <a:schemeClr val="bg1"/>
                </a:solidFill>
              </a:rPr>
              <a:t>	- Train process and time</a:t>
            </a:r>
          </a:p>
          <a:p>
            <a:r>
              <a:rPr lang="en-US" dirty="0">
                <a:solidFill>
                  <a:schemeClr val="bg1"/>
                </a:solidFill>
              </a:rPr>
              <a:t>	- Results/Examples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Alternative Applications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Conclusions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2CB7D0-F9A9-DE40-BA6F-BB2E37F91D56}"/>
              </a:ext>
            </a:extLst>
          </p:cNvPr>
          <p:cNvSpPr txBox="1"/>
          <p:nvPr/>
        </p:nvSpPr>
        <p:spPr>
          <a:xfrm>
            <a:off x="5972783" y="972766"/>
            <a:ext cx="428017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/>
                </a:solidFill>
              </a:rPr>
              <a:t>Guidelines:</a:t>
            </a:r>
          </a:p>
          <a:p>
            <a:r>
              <a:rPr lang="en-US" sz="1200" dirty="0">
                <a:solidFill>
                  <a:schemeClr val="bg2"/>
                </a:solidFill>
              </a:rPr>
              <a:t>20 min + 5-10 mins for questions</a:t>
            </a:r>
          </a:p>
          <a:p>
            <a:r>
              <a:rPr lang="en-US" sz="1200" dirty="0">
                <a:solidFill>
                  <a:schemeClr val="bg2"/>
                </a:solidFill>
              </a:rPr>
              <a:t>Clear explanation of method or algorithm</a:t>
            </a:r>
          </a:p>
          <a:p>
            <a:r>
              <a:rPr lang="en-US" sz="1200" dirty="0">
                <a:solidFill>
                  <a:schemeClr val="bg2"/>
                </a:solidFill>
              </a:rPr>
              <a:t>Illustrative results</a:t>
            </a:r>
          </a:p>
          <a:p>
            <a:r>
              <a:rPr lang="en-US" sz="1200" dirty="0">
                <a:solidFill>
                  <a:schemeClr val="bg2"/>
                </a:solidFill>
              </a:rPr>
              <a:t>Text size 16+; large enough to read</a:t>
            </a:r>
          </a:p>
        </p:txBody>
      </p:sp>
    </p:spTree>
    <p:extLst>
      <p:ext uri="{BB962C8B-B14F-4D97-AF65-F5344CB8AC3E}">
        <p14:creationId xmlns:p14="http://schemas.microsoft.com/office/powerpoint/2010/main" val="7241619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3AD1886-CDA5-D84C-AA59-CB76BE58ABE2}"/>
              </a:ext>
            </a:extLst>
          </p:cNvPr>
          <p:cNvSpPr txBox="1"/>
          <p:nvPr/>
        </p:nvSpPr>
        <p:spPr>
          <a:xfrm>
            <a:off x="601887" y="539348"/>
            <a:ext cx="68515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2"/>
                </a:solidFill>
              </a:rPr>
              <a:t>Mask R-CNN – Experimentation Results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FCE46B-0D3E-2540-8886-EAE33EEB6B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887" y="1129542"/>
            <a:ext cx="6639171" cy="507246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DBB6316-876F-5246-B1F6-CB2102EE2E41}"/>
              </a:ext>
            </a:extLst>
          </p:cNvPr>
          <p:cNvSpPr txBox="1"/>
          <p:nvPr/>
        </p:nvSpPr>
        <p:spPr>
          <a:xfrm>
            <a:off x="7587574" y="1138135"/>
            <a:ext cx="3867140" cy="511624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Observations</a:t>
            </a:r>
          </a:p>
        </p:txBody>
      </p:sp>
    </p:spTree>
    <p:extLst>
      <p:ext uri="{BB962C8B-B14F-4D97-AF65-F5344CB8AC3E}">
        <p14:creationId xmlns:p14="http://schemas.microsoft.com/office/powerpoint/2010/main" val="36323369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3AD1886-CDA5-D84C-AA59-CB76BE58ABE2}"/>
              </a:ext>
            </a:extLst>
          </p:cNvPr>
          <p:cNvSpPr txBox="1"/>
          <p:nvPr/>
        </p:nvSpPr>
        <p:spPr>
          <a:xfrm>
            <a:off x="601887" y="539348"/>
            <a:ext cx="68515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2"/>
                </a:solidFill>
              </a:rPr>
              <a:t>Mask R-CNN – Experimentation Results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10FEA3-F137-064D-B557-4A3CD16DA1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857" y="1138136"/>
            <a:ext cx="6752586" cy="511624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8285BA0-9B57-054C-8924-60876B14CAD7}"/>
              </a:ext>
            </a:extLst>
          </p:cNvPr>
          <p:cNvSpPr txBox="1"/>
          <p:nvPr/>
        </p:nvSpPr>
        <p:spPr>
          <a:xfrm>
            <a:off x="7587574" y="1138135"/>
            <a:ext cx="3867140" cy="511624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Observations</a:t>
            </a:r>
          </a:p>
        </p:txBody>
      </p:sp>
    </p:spTree>
    <p:extLst>
      <p:ext uri="{BB962C8B-B14F-4D97-AF65-F5344CB8AC3E}">
        <p14:creationId xmlns:p14="http://schemas.microsoft.com/office/powerpoint/2010/main" val="21739756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3AD1886-CDA5-D84C-AA59-CB76BE58ABE2}"/>
              </a:ext>
            </a:extLst>
          </p:cNvPr>
          <p:cNvSpPr txBox="1"/>
          <p:nvPr/>
        </p:nvSpPr>
        <p:spPr>
          <a:xfrm>
            <a:off x="601887" y="539348"/>
            <a:ext cx="68515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2"/>
                </a:solidFill>
              </a:rPr>
              <a:t>Mask R-CNN – Experimentation Results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8285BA0-9B57-054C-8924-60876B14CAD7}"/>
              </a:ext>
            </a:extLst>
          </p:cNvPr>
          <p:cNvSpPr txBox="1"/>
          <p:nvPr/>
        </p:nvSpPr>
        <p:spPr>
          <a:xfrm>
            <a:off x="3952059" y="1375318"/>
            <a:ext cx="1976556" cy="2390173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The RPN loss is low because we started with a pre-trained network.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9B3C3B6-C76B-6A44-A59C-1D7E732E20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366" y="1375319"/>
            <a:ext cx="3350929" cy="239017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2B08909-877F-B346-8017-C0C38AF02B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366" y="3998291"/>
            <a:ext cx="3350929" cy="239017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1C5DB11-0AB2-2248-9477-25B9DEC71B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7846" y="3957761"/>
            <a:ext cx="3350929" cy="239017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36E5327-95AA-354A-A5F0-8B7D3B9527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67846" y="1375318"/>
            <a:ext cx="3350929" cy="239017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1A6EB2C-5439-E043-A9E9-82833BEECB2D}"/>
              </a:ext>
            </a:extLst>
          </p:cNvPr>
          <p:cNvSpPr txBox="1"/>
          <p:nvPr/>
        </p:nvSpPr>
        <p:spPr>
          <a:xfrm>
            <a:off x="3932603" y="3998290"/>
            <a:ext cx="1976556" cy="2390173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ROI loss converges at around 20 epochs.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1D7CFBE-7056-BC44-8C32-1586C50983B6}"/>
              </a:ext>
            </a:extLst>
          </p:cNvPr>
          <p:cNvSpPr txBox="1"/>
          <p:nvPr/>
        </p:nvSpPr>
        <p:spPr>
          <a:xfrm>
            <a:off x="6238059" y="1375318"/>
            <a:ext cx="1976556" cy="2390173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Mask Loss converges in-line with ROI convergence.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1E3235C-69BE-F247-8AAC-07C90721A797}"/>
              </a:ext>
            </a:extLst>
          </p:cNvPr>
          <p:cNvSpPr txBox="1"/>
          <p:nvPr/>
        </p:nvSpPr>
        <p:spPr>
          <a:xfrm>
            <a:off x="6218603" y="3998290"/>
            <a:ext cx="1976556" cy="2390173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Classification boxes also converge in line with other network outputs.</a:t>
            </a:r>
          </a:p>
        </p:txBody>
      </p:sp>
    </p:spTree>
    <p:extLst>
      <p:ext uri="{BB962C8B-B14F-4D97-AF65-F5344CB8AC3E}">
        <p14:creationId xmlns:p14="http://schemas.microsoft.com/office/powerpoint/2010/main" val="1331029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3AD1886-CDA5-D84C-AA59-CB76BE58ABE2}"/>
              </a:ext>
            </a:extLst>
          </p:cNvPr>
          <p:cNvSpPr txBox="1"/>
          <p:nvPr/>
        </p:nvSpPr>
        <p:spPr>
          <a:xfrm>
            <a:off x="601887" y="539348"/>
            <a:ext cx="52661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2"/>
                </a:solidFill>
              </a:rPr>
              <a:t>Mask R-CNN – Improvements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8285BA0-9B57-054C-8924-60876B14CAD7}"/>
              </a:ext>
            </a:extLst>
          </p:cNvPr>
          <p:cNvSpPr txBox="1"/>
          <p:nvPr/>
        </p:nvSpPr>
        <p:spPr>
          <a:xfrm>
            <a:off x="601886" y="1066286"/>
            <a:ext cx="9028497" cy="416719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no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Design process so that training doesn’t converge so quickly: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Effective use of augmentation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Regularization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Try impact of using other backbone networks (ResNet101, 152, VGG, etc.)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32050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3AD1886-CDA5-D84C-AA59-CB76BE58ABE2}"/>
              </a:ext>
            </a:extLst>
          </p:cNvPr>
          <p:cNvSpPr txBox="1"/>
          <p:nvPr/>
        </p:nvSpPr>
        <p:spPr>
          <a:xfrm>
            <a:off x="601887" y="539348"/>
            <a:ext cx="44053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2"/>
                </a:solidFill>
              </a:rPr>
              <a:t>Mask R-CNN – Summary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8285BA0-9B57-054C-8924-60876B14CAD7}"/>
              </a:ext>
            </a:extLst>
          </p:cNvPr>
          <p:cNvSpPr txBox="1"/>
          <p:nvPr/>
        </p:nvSpPr>
        <p:spPr>
          <a:xfrm>
            <a:off x="601886" y="1066286"/>
            <a:ext cx="9028497" cy="416719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no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As Mask R-CNN is an ‘add-on’ to a classification model (Faster R-CNN), it is very likely we will see a bottom up segmentation architecture that addresses speed and accuracy.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Segmentation training can be time consuming.  Even with sufficient resources, training times are measured in days.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Understanding how to efficiently format data and code for resource utilization are valuable skills.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We may have gotten lucky by choosing a solid implementation of Mask R-CNN.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YOLACT has promise but implementation is complex.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Attempts to build and train our own network were only partially successful even after days of training.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37930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9556DBC-990E-7D45-B17A-75B8A898C40F}"/>
              </a:ext>
            </a:extLst>
          </p:cNvPr>
          <p:cNvSpPr txBox="1"/>
          <p:nvPr/>
        </p:nvSpPr>
        <p:spPr>
          <a:xfrm>
            <a:off x="3800104" y="2921330"/>
            <a:ext cx="23615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BACKUP </a:t>
            </a:r>
          </a:p>
        </p:txBody>
      </p:sp>
    </p:spTree>
    <p:extLst>
      <p:ext uri="{BB962C8B-B14F-4D97-AF65-F5344CB8AC3E}">
        <p14:creationId xmlns:p14="http://schemas.microsoft.com/office/powerpoint/2010/main" val="25241305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5097971-AE9D-104A-A6FC-12ADA7215ABB}"/>
              </a:ext>
            </a:extLst>
          </p:cNvPr>
          <p:cNvSpPr/>
          <p:nvPr/>
        </p:nvSpPr>
        <p:spPr>
          <a:xfrm>
            <a:off x="601887" y="1370345"/>
            <a:ext cx="10964037" cy="3963182"/>
          </a:xfrm>
          <a:prstGeom prst="rect">
            <a:avLst/>
          </a:prstGeom>
          <a:solidFill>
            <a:schemeClr val="tx1"/>
          </a:solidFill>
          <a:ln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75A4172-E1E3-CF4B-9ABA-C6F3EBD14A98}"/>
              </a:ext>
            </a:extLst>
          </p:cNvPr>
          <p:cNvSpPr/>
          <p:nvPr/>
        </p:nvSpPr>
        <p:spPr>
          <a:xfrm>
            <a:off x="2949182" y="1907178"/>
            <a:ext cx="182880" cy="2312125"/>
          </a:xfrm>
          <a:prstGeom prst="rect">
            <a:avLst/>
          </a:prstGeom>
          <a:solidFill>
            <a:srgbClr val="D88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0BCB80B-AC1F-4243-922F-0926FEF1AC32}"/>
              </a:ext>
            </a:extLst>
          </p:cNvPr>
          <p:cNvSpPr/>
          <p:nvPr/>
        </p:nvSpPr>
        <p:spPr>
          <a:xfrm>
            <a:off x="3234541" y="2272938"/>
            <a:ext cx="775063" cy="1580605"/>
          </a:xfrm>
          <a:prstGeom prst="rect">
            <a:avLst/>
          </a:prstGeom>
          <a:solidFill>
            <a:srgbClr val="749E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44FA080-DA09-744C-B9F8-8AD05857B6BB}"/>
              </a:ext>
            </a:extLst>
          </p:cNvPr>
          <p:cNvSpPr/>
          <p:nvPr/>
        </p:nvSpPr>
        <p:spPr>
          <a:xfrm>
            <a:off x="4099016" y="2697481"/>
            <a:ext cx="1175356" cy="731519"/>
          </a:xfrm>
          <a:prstGeom prst="rect">
            <a:avLst/>
          </a:prstGeom>
          <a:solidFill>
            <a:srgbClr val="FFD5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F532A9-6A54-E340-8132-DBD0A0BF3482}"/>
              </a:ext>
            </a:extLst>
          </p:cNvPr>
          <p:cNvSpPr/>
          <p:nvPr/>
        </p:nvSpPr>
        <p:spPr>
          <a:xfrm>
            <a:off x="5302064" y="3737320"/>
            <a:ext cx="1817763" cy="23244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Encoding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FF173E-E38C-714F-A2F9-2860A2EDC294}"/>
              </a:ext>
            </a:extLst>
          </p:cNvPr>
          <p:cNvSpPr txBox="1"/>
          <p:nvPr/>
        </p:nvSpPr>
        <p:spPr>
          <a:xfrm>
            <a:off x="1358545" y="1861178"/>
            <a:ext cx="9525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Input: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image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1C651C8-838E-DD4E-A39F-6173C4D6923E}"/>
              </a:ext>
            </a:extLst>
          </p:cNvPr>
          <p:cNvSpPr/>
          <p:nvPr/>
        </p:nvSpPr>
        <p:spPr>
          <a:xfrm>
            <a:off x="9318945" y="1903907"/>
            <a:ext cx="182880" cy="2312125"/>
          </a:xfrm>
          <a:prstGeom prst="rect">
            <a:avLst/>
          </a:prstGeom>
          <a:solidFill>
            <a:srgbClr val="D88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A53410F-EF88-F547-AD1B-A5DF3FEBB452}"/>
              </a:ext>
            </a:extLst>
          </p:cNvPr>
          <p:cNvSpPr/>
          <p:nvPr/>
        </p:nvSpPr>
        <p:spPr>
          <a:xfrm>
            <a:off x="8448090" y="2272938"/>
            <a:ext cx="775063" cy="1580605"/>
          </a:xfrm>
          <a:prstGeom prst="rect">
            <a:avLst/>
          </a:prstGeom>
          <a:solidFill>
            <a:srgbClr val="749E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EE31C04-7CCB-8043-8030-A55D01267BB7}"/>
              </a:ext>
            </a:extLst>
          </p:cNvPr>
          <p:cNvSpPr/>
          <p:nvPr/>
        </p:nvSpPr>
        <p:spPr>
          <a:xfrm>
            <a:off x="7206252" y="2697481"/>
            <a:ext cx="1175356" cy="731519"/>
          </a:xfrm>
          <a:prstGeom prst="rect">
            <a:avLst/>
          </a:prstGeom>
          <a:solidFill>
            <a:srgbClr val="FFD5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C1E559D-4F47-1041-94D5-F15F6742E669}"/>
              </a:ext>
            </a:extLst>
          </p:cNvPr>
          <p:cNvSpPr txBox="1"/>
          <p:nvPr/>
        </p:nvSpPr>
        <p:spPr>
          <a:xfrm>
            <a:off x="9982109" y="1903907"/>
            <a:ext cx="10353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Output:</a:t>
            </a:r>
            <a:r>
              <a:rPr lang="en-US" dirty="0">
                <a:solidFill>
                  <a:schemeClr val="bg1"/>
                </a:solidFill>
              </a:rPr>
              <a:t> Mask</a:t>
            </a:r>
          </a:p>
        </p:txBody>
      </p:sp>
      <p:sp>
        <p:nvSpPr>
          <p:cNvPr id="12" name="Bent-Up Arrow 11">
            <a:extLst>
              <a:ext uri="{FF2B5EF4-FFF2-40B4-BE49-F238E27FC236}">
                <a16:creationId xmlns:a16="http://schemas.microsoft.com/office/drawing/2014/main" id="{CB39C211-7B29-6A44-91C0-124C48EC8F35}"/>
              </a:ext>
            </a:extLst>
          </p:cNvPr>
          <p:cNvSpPr/>
          <p:nvPr/>
        </p:nvSpPr>
        <p:spPr>
          <a:xfrm rot="10800000" flipH="1">
            <a:off x="5444187" y="3040376"/>
            <a:ext cx="792480" cy="581298"/>
          </a:xfrm>
          <a:prstGeom prst="bentUp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Bent-Up Arrow 12">
            <a:extLst>
              <a:ext uri="{FF2B5EF4-FFF2-40B4-BE49-F238E27FC236}">
                <a16:creationId xmlns:a16="http://schemas.microsoft.com/office/drawing/2014/main" id="{746DACA4-BBB7-D34D-B0C5-2A82D08367D7}"/>
              </a:ext>
            </a:extLst>
          </p:cNvPr>
          <p:cNvSpPr/>
          <p:nvPr/>
        </p:nvSpPr>
        <p:spPr>
          <a:xfrm rot="5400000" flipH="1">
            <a:off x="6358963" y="2869471"/>
            <a:ext cx="581299" cy="792480"/>
          </a:xfrm>
          <a:prstGeom prst="bentUp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Left Brace 13">
            <a:extLst>
              <a:ext uri="{FF2B5EF4-FFF2-40B4-BE49-F238E27FC236}">
                <a16:creationId xmlns:a16="http://schemas.microsoft.com/office/drawing/2014/main" id="{DCADBA69-9B47-BF49-9DB3-4D2EE2256099}"/>
              </a:ext>
            </a:extLst>
          </p:cNvPr>
          <p:cNvSpPr/>
          <p:nvPr/>
        </p:nvSpPr>
        <p:spPr>
          <a:xfrm rot="16200000">
            <a:off x="4340377" y="3148458"/>
            <a:ext cx="352697" cy="3135087"/>
          </a:xfrm>
          <a:prstGeom prst="leftBrace">
            <a:avLst>
              <a:gd name="adj1" fmla="val 52778"/>
              <a:gd name="adj2" fmla="val 52083"/>
            </a:avLst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Left Brace 14">
            <a:extLst>
              <a:ext uri="{FF2B5EF4-FFF2-40B4-BE49-F238E27FC236}">
                <a16:creationId xmlns:a16="http://schemas.microsoft.com/office/drawing/2014/main" id="{2C9F9044-34AC-B54F-B9EB-3BF78FA9B09E}"/>
              </a:ext>
            </a:extLst>
          </p:cNvPr>
          <p:cNvSpPr/>
          <p:nvPr/>
        </p:nvSpPr>
        <p:spPr>
          <a:xfrm rot="16200000">
            <a:off x="7654392" y="3170646"/>
            <a:ext cx="352697" cy="3135087"/>
          </a:xfrm>
          <a:prstGeom prst="leftBrace">
            <a:avLst>
              <a:gd name="adj1" fmla="val 52778"/>
              <a:gd name="adj2" fmla="val 52083"/>
            </a:avLst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8CB6705-764E-B142-A991-FF53681DDD57}"/>
              </a:ext>
            </a:extLst>
          </p:cNvPr>
          <p:cNvSpPr txBox="1"/>
          <p:nvPr/>
        </p:nvSpPr>
        <p:spPr>
          <a:xfrm>
            <a:off x="4009604" y="4964195"/>
            <a:ext cx="1127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Encoder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8308ECC-398C-E349-B500-4049751BE596}"/>
              </a:ext>
            </a:extLst>
          </p:cNvPr>
          <p:cNvSpPr txBox="1"/>
          <p:nvPr/>
        </p:nvSpPr>
        <p:spPr>
          <a:xfrm>
            <a:off x="7392156" y="4964195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Decoder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BEE8711-D644-C844-A54B-2ED69943EDDB}"/>
              </a:ext>
            </a:extLst>
          </p:cNvPr>
          <p:cNvSpPr txBox="1"/>
          <p:nvPr/>
        </p:nvSpPr>
        <p:spPr>
          <a:xfrm>
            <a:off x="601887" y="539348"/>
            <a:ext cx="67313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2"/>
                </a:solidFill>
              </a:rPr>
              <a:t>Encoder Architecture</a:t>
            </a:r>
          </a:p>
          <a:p>
            <a:r>
              <a:rPr lang="en-US" sz="2000" dirty="0">
                <a:solidFill>
                  <a:schemeClr val="bg1"/>
                </a:solidFill>
              </a:rPr>
              <a:t>Most segmentation models use an encoder structure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85B7AE7-F313-BD47-9F07-51354E650B9B}"/>
              </a:ext>
            </a:extLst>
          </p:cNvPr>
          <p:cNvSpPr txBox="1"/>
          <p:nvPr/>
        </p:nvSpPr>
        <p:spPr>
          <a:xfrm>
            <a:off x="877331" y="5458258"/>
            <a:ext cx="10310314" cy="860393"/>
          </a:xfrm>
          <a:prstGeom prst="rect">
            <a:avLst/>
          </a:prstGeom>
          <a:solidFill>
            <a:srgbClr val="F2DDDA"/>
          </a:solidFill>
        </p:spPr>
        <p:txBody>
          <a:bodyPr wrap="square" rtlCol="0" anchor="ctr">
            <a:noAutofit/>
          </a:bodyPr>
          <a:lstStyle/>
          <a:p>
            <a:r>
              <a:rPr lang="en-US" b="1" dirty="0">
                <a:solidFill>
                  <a:schemeClr val="bg2"/>
                </a:solidFill>
              </a:rPr>
              <a:t>Modularity:</a:t>
            </a:r>
          </a:p>
          <a:p>
            <a:pPr algn="ctr"/>
            <a:r>
              <a:rPr lang="en-US" dirty="0">
                <a:solidFill>
                  <a:schemeClr val="bg2"/>
                </a:solidFill>
              </a:rPr>
              <a:t>A benefit of this structure is that the encoder and decoder portions can be separated.</a:t>
            </a:r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6AAE209B-7C8B-E34E-A51F-482B140338D4}"/>
              </a:ext>
            </a:extLst>
          </p:cNvPr>
          <p:cNvSpPr/>
          <p:nvPr/>
        </p:nvSpPr>
        <p:spPr>
          <a:xfrm>
            <a:off x="3657600" y="1680501"/>
            <a:ext cx="5016843" cy="358364"/>
          </a:xfrm>
          <a:custGeom>
            <a:avLst/>
            <a:gdLst>
              <a:gd name="connsiteX0" fmla="*/ 0 w 5016843"/>
              <a:gd name="connsiteY0" fmla="*/ 346007 h 358364"/>
              <a:gd name="connsiteX1" fmla="*/ 2533135 w 5016843"/>
              <a:gd name="connsiteY1" fmla="*/ 18 h 358364"/>
              <a:gd name="connsiteX2" fmla="*/ 5016843 w 5016843"/>
              <a:gd name="connsiteY2" fmla="*/ 358364 h 358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16843" h="358364">
                <a:moveTo>
                  <a:pt x="0" y="346007"/>
                </a:moveTo>
                <a:cubicBezTo>
                  <a:pt x="848497" y="171983"/>
                  <a:pt x="1696995" y="-2041"/>
                  <a:pt x="2533135" y="18"/>
                </a:cubicBezTo>
                <a:cubicBezTo>
                  <a:pt x="3369275" y="2077"/>
                  <a:pt x="4567881" y="294521"/>
                  <a:pt x="5016843" y="358364"/>
                </a:cubicBezTo>
              </a:path>
            </a:pathLst>
          </a:custGeom>
          <a:noFill/>
          <a:ln>
            <a:solidFill>
              <a:srgbClr val="00B050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23">
            <a:extLst>
              <a:ext uri="{FF2B5EF4-FFF2-40B4-BE49-F238E27FC236}">
                <a16:creationId xmlns:a16="http://schemas.microsoft.com/office/drawing/2014/main" id="{AF4CB1FB-9AC8-3F49-A9F9-0F83D8EB4CC4}"/>
              </a:ext>
            </a:extLst>
          </p:cNvPr>
          <p:cNvSpPr/>
          <p:nvPr/>
        </p:nvSpPr>
        <p:spPr>
          <a:xfrm>
            <a:off x="4683211" y="2100634"/>
            <a:ext cx="3175686" cy="420144"/>
          </a:xfrm>
          <a:custGeom>
            <a:avLst/>
            <a:gdLst>
              <a:gd name="connsiteX0" fmla="*/ 0 w 3175686"/>
              <a:gd name="connsiteY0" fmla="*/ 407788 h 420144"/>
              <a:gd name="connsiteX1" fmla="*/ 1581665 w 3175686"/>
              <a:gd name="connsiteY1" fmla="*/ 15 h 420144"/>
              <a:gd name="connsiteX2" fmla="*/ 3175686 w 3175686"/>
              <a:gd name="connsiteY2" fmla="*/ 420144 h 420144"/>
              <a:gd name="connsiteX3" fmla="*/ 3175686 w 3175686"/>
              <a:gd name="connsiteY3" fmla="*/ 420144 h 420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75686" h="420144">
                <a:moveTo>
                  <a:pt x="0" y="407788"/>
                </a:moveTo>
                <a:cubicBezTo>
                  <a:pt x="526192" y="202872"/>
                  <a:pt x="1052384" y="-2044"/>
                  <a:pt x="1581665" y="15"/>
                </a:cubicBezTo>
                <a:cubicBezTo>
                  <a:pt x="2110946" y="2074"/>
                  <a:pt x="3175686" y="420144"/>
                  <a:pt x="3175686" y="420144"/>
                </a:cubicBezTo>
                <a:lnTo>
                  <a:pt x="3175686" y="420144"/>
                </a:lnTo>
              </a:path>
            </a:pathLst>
          </a:custGeom>
          <a:noFill/>
          <a:ln>
            <a:solidFill>
              <a:srgbClr val="00B050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CBCD6BF-13E6-EA49-9D5C-C29A5350173D}"/>
              </a:ext>
            </a:extLst>
          </p:cNvPr>
          <p:cNvSpPr txBox="1"/>
          <p:nvPr/>
        </p:nvSpPr>
        <p:spPr>
          <a:xfrm>
            <a:off x="3531232" y="1370360"/>
            <a:ext cx="22543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>
                <a:solidFill>
                  <a:srgbClr val="00B050"/>
                </a:solidFill>
              </a:rPr>
              <a:t>Details shared during decoding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357780CA-C833-0546-90B4-CB88EA9BDE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506" y="2575519"/>
            <a:ext cx="1457232" cy="1640513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E6083AEB-1C15-0F42-99D3-D933D6686C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3818" y="2584310"/>
            <a:ext cx="1455195" cy="1638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0449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CE59F037-DD5D-9D43-8D9D-3C3D492CC0FD}"/>
              </a:ext>
            </a:extLst>
          </p:cNvPr>
          <p:cNvSpPr/>
          <p:nvPr/>
        </p:nvSpPr>
        <p:spPr>
          <a:xfrm>
            <a:off x="601887" y="1370345"/>
            <a:ext cx="10964037" cy="396318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F532A9-6A54-E340-8132-DBD0A0BF3482}"/>
              </a:ext>
            </a:extLst>
          </p:cNvPr>
          <p:cNvSpPr/>
          <p:nvPr/>
        </p:nvSpPr>
        <p:spPr>
          <a:xfrm>
            <a:off x="5302064" y="3737320"/>
            <a:ext cx="1817763" cy="232445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Encoding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FF173E-E38C-714F-A2F9-2860A2EDC294}"/>
              </a:ext>
            </a:extLst>
          </p:cNvPr>
          <p:cNvSpPr txBox="1"/>
          <p:nvPr/>
        </p:nvSpPr>
        <p:spPr>
          <a:xfrm>
            <a:off x="1358545" y="1861178"/>
            <a:ext cx="9525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Input: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image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1C651C8-838E-DD4E-A39F-6173C4D6923E}"/>
              </a:ext>
            </a:extLst>
          </p:cNvPr>
          <p:cNvSpPr/>
          <p:nvPr/>
        </p:nvSpPr>
        <p:spPr>
          <a:xfrm>
            <a:off x="9318945" y="1903907"/>
            <a:ext cx="182880" cy="2312125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A53410F-EF88-F547-AD1B-A5DF3FEBB452}"/>
              </a:ext>
            </a:extLst>
          </p:cNvPr>
          <p:cNvSpPr/>
          <p:nvPr/>
        </p:nvSpPr>
        <p:spPr>
          <a:xfrm>
            <a:off x="8448090" y="2272938"/>
            <a:ext cx="775063" cy="1580605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EE31C04-7CCB-8043-8030-A55D01267BB7}"/>
              </a:ext>
            </a:extLst>
          </p:cNvPr>
          <p:cNvSpPr/>
          <p:nvPr/>
        </p:nvSpPr>
        <p:spPr>
          <a:xfrm>
            <a:off x="7206252" y="2697481"/>
            <a:ext cx="1175356" cy="731519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C1E559D-4F47-1041-94D5-F15F6742E669}"/>
              </a:ext>
            </a:extLst>
          </p:cNvPr>
          <p:cNvSpPr txBox="1"/>
          <p:nvPr/>
        </p:nvSpPr>
        <p:spPr>
          <a:xfrm>
            <a:off x="9982109" y="1903907"/>
            <a:ext cx="10353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Output:</a:t>
            </a:r>
            <a:r>
              <a:rPr lang="en-US" dirty="0">
                <a:solidFill>
                  <a:schemeClr val="bg1"/>
                </a:solidFill>
              </a:rPr>
              <a:t> Mask</a:t>
            </a:r>
          </a:p>
        </p:txBody>
      </p:sp>
      <p:sp>
        <p:nvSpPr>
          <p:cNvPr id="13" name="Bent-Up Arrow 12">
            <a:extLst>
              <a:ext uri="{FF2B5EF4-FFF2-40B4-BE49-F238E27FC236}">
                <a16:creationId xmlns:a16="http://schemas.microsoft.com/office/drawing/2014/main" id="{746DACA4-BBB7-D34D-B0C5-2A82D08367D7}"/>
              </a:ext>
            </a:extLst>
          </p:cNvPr>
          <p:cNvSpPr/>
          <p:nvPr/>
        </p:nvSpPr>
        <p:spPr>
          <a:xfrm rot="5400000" flipH="1">
            <a:off x="6358963" y="2869471"/>
            <a:ext cx="581299" cy="792480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Left Brace 13">
            <a:extLst>
              <a:ext uri="{FF2B5EF4-FFF2-40B4-BE49-F238E27FC236}">
                <a16:creationId xmlns:a16="http://schemas.microsoft.com/office/drawing/2014/main" id="{DCADBA69-9B47-BF49-9DB3-4D2EE2256099}"/>
              </a:ext>
            </a:extLst>
          </p:cNvPr>
          <p:cNvSpPr/>
          <p:nvPr/>
        </p:nvSpPr>
        <p:spPr>
          <a:xfrm rot="16200000">
            <a:off x="4340377" y="3148458"/>
            <a:ext cx="352697" cy="3135087"/>
          </a:xfrm>
          <a:prstGeom prst="leftBrace">
            <a:avLst>
              <a:gd name="adj1" fmla="val 52778"/>
              <a:gd name="adj2" fmla="val 52083"/>
            </a:avLst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Left Brace 14">
            <a:extLst>
              <a:ext uri="{FF2B5EF4-FFF2-40B4-BE49-F238E27FC236}">
                <a16:creationId xmlns:a16="http://schemas.microsoft.com/office/drawing/2014/main" id="{2C9F9044-34AC-B54F-B9EB-3BF78FA9B09E}"/>
              </a:ext>
            </a:extLst>
          </p:cNvPr>
          <p:cNvSpPr/>
          <p:nvPr/>
        </p:nvSpPr>
        <p:spPr>
          <a:xfrm rot="16200000">
            <a:off x="7654392" y="3170646"/>
            <a:ext cx="352697" cy="3135087"/>
          </a:xfrm>
          <a:prstGeom prst="leftBrace">
            <a:avLst>
              <a:gd name="adj1" fmla="val 52778"/>
              <a:gd name="adj2" fmla="val 52083"/>
            </a:avLst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8CB6705-764E-B142-A991-FF53681DDD57}"/>
              </a:ext>
            </a:extLst>
          </p:cNvPr>
          <p:cNvSpPr txBox="1"/>
          <p:nvPr/>
        </p:nvSpPr>
        <p:spPr>
          <a:xfrm>
            <a:off x="4009604" y="4964195"/>
            <a:ext cx="1127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Encoder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8308ECC-398C-E349-B500-4049751BE596}"/>
              </a:ext>
            </a:extLst>
          </p:cNvPr>
          <p:cNvSpPr txBox="1"/>
          <p:nvPr/>
        </p:nvSpPr>
        <p:spPr>
          <a:xfrm>
            <a:off x="7392156" y="4964195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Decoder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BEE8711-D644-C844-A54B-2ED69943EDDB}"/>
              </a:ext>
            </a:extLst>
          </p:cNvPr>
          <p:cNvSpPr txBox="1"/>
          <p:nvPr/>
        </p:nvSpPr>
        <p:spPr>
          <a:xfrm>
            <a:off x="601887" y="539348"/>
            <a:ext cx="67313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2"/>
                </a:solidFill>
              </a:rPr>
              <a:t>Encoder Architecture</a:t>
            </a:r>
          </a:p>
          <a:p>
            <a:r>
              <a:rPr lang="en-US" sz="2000" dirty="0">
                <a:solidFill>
                  <a:schemeClr val="bg1"/>
                </a:solidFill>
              </a:rPr>
              <a:t>Most segmentation models use an encoder structure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85B7AE7-F313-BD47-9F07-51354E650B9B}"/>
              </a:ext>
            </a:extLst>
          </p:cNvPr>
          <p:cNvSpPr txBox="1"/>
          <p:nvPr/>
        </p:nvSpPr>
        <p:spPr>
          <a:xfrm>
            <a:off x="877331" y="5458258"/>
            <a:ext cx="10310314" cy="860393"/>
          </a:xfrm>
          <a:prstGeom prst="rect">
            <a:avLst/>
          </a:prstGeom>
          <a:solidFill>
            <a:srgbClr val="92D050"/>
          </a:solidFill>
        </p:spPr>
        <p:txBody>
          <a:bodyPr wrap="square" rtlCol="0" anchor="ctr">
            <a:noAutofit/>
          </a:bodyPr>
          <a:lstStyle/>
          <a:p>
            <a:r>
              <a:rPr lang="en-US" b="1" dirty="0">
                <a:solidFill>
                  <a:schemeClr val="bg2"/>
                </a:solidFill>
              </a:rPr>
              <a:t>Pre-Trained Networks:</a:t>
            </a:r>
          </a:p>
          <a:p>
            <a:r>
              <a:rPr lang="en-US" dirty="0">
                <a:solidFill>
                  <a:schemeClr val="bg2"/>
                </a:solidFill>
              </a:rPr>
              <a:t>		</a:t>
            </a:r>
            <a:r>
              <a:rPr lang="en-US" dirty="0" err="1">
                <a:solidFill>
                  <a:schemeClr val="bg2"/>
                </a:solidFill>
              </a:rPr>
              <a:t>ResNet</a:t>
            </a:r>
            <a:r>
              <a:rPr lang="en-US" dirty="0">
                <a:solidFill>
                  <a:schemeClr val="bg2"/>
                </a:solidFill>
              </a:rPr>
              <a:t>, VGG, …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C96EF4-B2C0-4043-9B2B-5B48C0A6E1FE}"/>
              </a:ext>
            </a:extLst>
          </p:cNvPr>
          <p:cNvSpPr txBox="1"/>
          <p:nvPr/>
        </p:nvSpPr>
        <p:spPr>
          <a:xfrm>
            <a:off x="3325027" y="1936253"/>
            <a:ext cx="1345828" cy="234547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Pre-Trained Network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7676C227-0F5D-F24E-B782-1B56C9920F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6298" y="3015906"/>
            <a:ext cx="1265826" cy="1265826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3934577D-56F6-1948-86C0-5E2D40B3DD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506" y="2575519"/>
            <a:ext cx="1457232" cy="1640513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5C61F416-727C-A244-8FA9-9371278D54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23818" y="2584310"/>
            <a:ext cx="1455195" cy="1638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2499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B493ECD7-4456-4E44-8E73-8682BD5E41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7868" y="1344430"/>
            <a:ext cx="2156276" cy="221302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84F0CC7-6F81-7F4F-B004-206F6895E467}"/>
              </a:ext>
            </a:extLst>
          </p:cNvPr>
          <p:cNvSpPr txBox="1"/>
          <p:nvPr/>
        </p:nvSpPr>
        <p:spPr>
          <a:xfrm>
            <a:off x="601887" y="539348"/>
            <a:ext cx="43941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2"/>
                </a:solidFill>
              </a:rPr>
              <a:t>Mask R-CNN - Evolution</a:t>
            </a: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73E811BB-2B6A-9542-ADC4-070547F22B2E}"/>
              </a:ext>
            </a:extLst>
          </p:cNvPr>
          <p:cNvSpPr/>
          <p:nvPr/>
        </p:nvSpPr>
        <p:spPr>
          <a:xfrm>
            <a:off x="1498060" y="4895822"/>
            <a:ext cx="9620655" cy="4377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D159E2-007F-3D4D-A653-99B5BDD3CE3E}"/>
              </a:ext>
            </a:extLst>
          </p:cNvPr>
          <p:cNvSpPr txBox="1"/>
          <p:nvPr/>
        </p:nvSpPr>
        <p:spPr>
          <a:xfrm>
            <a:off x="1635387" y="5219162"/>
            <a:ext cx="11897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Oct 2014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R-CNN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3371F0E-D6AA-8542-A6B8-2881731F4246}"/>
              </a:ext>
            </a:extLst>
          </p:cNvPr>
          <p:cNvSpPr/>
          <p:nvPr/>
        </p:nvSpPr>
        <p:spPr>
          <a:xfrm>
            <a:off x="786311" y="6135521"/>
            <a:ext cx="871274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3"/>
              </a:rPr>
              <a:t>https://</a:t>
            </a:r>
            <a:r>
              <a:rPr lang="en-US" sz="1200" dirty="0" err="1">
                <a:hlinkClick r:id="rId3"/>
              </a:rPr>
              <a:t>blog.athelas.com</a:t>
            </a:r>
            <a:r>
              <a:rPr lang="en-US" sz="1200" dirty="0">
                <a:hlinkClick r:id="rId3"/>
              </a:rPr>
              <a:t>/a-brief-history-of-cnns-in-image-segmentation-from-r-cnn-to-mask-r-cnn-34ea83205de4</a:t>
            </a:r>
            <a:endParaRPr lang="en-US" sz="12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F297102-DDC8-A743-BE36-B93870B183F2}"/>
              </a:ext>
            </a:extLst>
          </p:cNvPr>
          <p:cNvSpPr/>
          <p:nvPr/>
        </p:nvSpPr>
        <p:spPr>
          <a:xfrm>
            <a:off x="767258" y="5836540"/>
            <a:ext cx="234230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hlinkClick r:id="rId4"/>
              </a:rPr>
              <a:t>https://</a:t>
            </a:r>
            <a:r>
              <a:rPr lang="en-US" sz="1000" dirty="0" err="1">
                <a:hlinkClick r:id="rId4"/>
              </a:rPr>
              <a:t>arxiv.org</a:t>
            </a:r>
            <a:r>
              <a:rPr lang="en-US" sz="1000" dirty="0">
                <a:hlinkClick r:id="rId4"/>
              </a:rPr>
              <a:t>/pdf/1311.2524.pdf</a:t>
            </a:r>
            <a:endParaRPr lang="en-US" sz="1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144FECD-C1FF-474B-A4C1-00695F12136B}"/>
              </a:ext>
            </a:extLst>
          </p:cNvPr>
          <p:cNvSpPr txBox="1"/>
          <p:nvPr/>
        </p:nvSpPr>
        <p:spPr>
          <a:xfrm>
            <a:off x="3738025" y="5219162"/>
            <a:ext cx="14334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Sep 2015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Fast R-CNN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18BA019-3733-FA4D-AD9D-152EE252CAA2}"/>
              </a:ext>
            </a:extLst>
          </p:cNvPr>
          <p:cNvSpPr/>
          <p:nvPr/>
        </p:nvSpPr>
        <p:spPr>
          <a:xfrm>
            <a:off x="3127351" y="5832692"/>
            <a:ext cx="2533066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>
                <a:hlinkClick r:id="rId5"/>
              </a:rPr>
              <a:t>https://</a:t>
            </a:r>
            <a:r>
              <a:rPr lang="en-US" sz="1050" dirty="0" err="1">
                <a:hlinkClick r:id="rId5"/>
              </a:rPr>
              <a:t>arxiv.org</a:t>
            </a:r>
            <a:r>
              <a:rPr lang="en-US" sz="1050" dirty="0">
                <a:hlinkClick r:id="rId5"/>
              </a:rPr>
              <a:t>/pdf/1504.08083.pdf</a:t>
            </a:r>
            <a:endParaRPr lang="en-US" sz="105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33CE367-7297-254E-8F83-597EDE76539F}"/>
              </a:ext>
            </a:extLst>
          </p:cNvPr>
          <p:cNvSpPr txBox="1"/>
          <p:nvPr/>
        </p:nvSpPr>
        <p:spPr>
          <a:xfrm>
            <a:off x="2101174" y="2655678"/>
            <a:ext cx="34600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Single network for features, classification and bounding boxes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599C085-52D0-BC4D-A258-62D4E7B506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72613" y="3138403"/>
            <a:ext cx="3639361" cy="138781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509EB7E-A1D9-7344-A92F-D70110BD1A25}"/>
              </a:ext>
            </a:extLst>
          </p:cNvPr>
          <p:cNvSpPr txBox="1"/>
          <p:nvPr/>
        </p:nvSpPr>
        <p:spPr>
          <a:xfrm>
            <a:off x="564650" y="2128527"/>
            <a:ext cx="50152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Introduced concept of region proposals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F988EA3-E0D4-474F-840A-88C4F28E4477}"/>
              </a:ext>
            </a:extLst>
          </p:cNvPr>
          <p:cNvSpPr txBox="1"/>
          <p:nvPr/>
        </p:nvSpPr>
        <p:spPr>
          <a:xfrm>
            <a:off x="404012" y="4746076"/>
            <a:ext cx="14417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PASCAL VOC (R-CNN)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0C99D80-278B-4942-9036-652E735C9077}"/>
              </a:ext>
            </a:extLst>
          </p:cNvPr>
          <p:cNvSpPr txBox="1"/>
          <p:nvPr/>
        </p:nvSpPr>
        <p:spPr>
          <a:xfrm>
            <a:off x="1963863" y="4937242"/>
            <a:ext cx="695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54%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F389D3C-61B1-3C47-8E7C-720E0112059F}"/>
              </a:ext>
            </a:extLst>
          </p:cNvPr>
          <p:cNvSpPr txBox="1"/>
          <p:nvPr/>
        </p:nvSpPr>
        <p:spPr>
          <a:xfrm>
            <a:off x="4145229" y="4947859"/>
            <a:ext cx="7478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66%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1DBB9FA-8167-E14C-BB1A-0CD4DA563A4A}"/>
              </a:ext>
            </a:extLst>
          </p:cNvPr>
          <p:cNvSpPr txBox="1"/>
          <p:nvPr/>
        </p:nvSpPr>
        <p:spPr>
          <a:xfrm>
            <a:off x="5940203" y="5219162"/>
            <a:ext cx="16530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Jan 2016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Faster R-CNN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155324AA-AC2E-B848-898B-BAE3E0AD95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90907" y="980190"/>
            <a:ext cx="3170052" cy="1429533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99760EEE-881A-1540-AC24-C0017B705076}"/>
              </a:ext>
            </a:extLst>
          </p:cNvPr>
          <p:cNvSpPr/>
          <p:nvPr/>
        </p:nvSpPr>
        <p:spPr>
          <a:xfrm>
            <a:off x="8759026" y="5832692"/>
            <a:ext cx="2533066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>
                <a:hlinkClick r:id="rId8"/>
              </a:rPr>
              <a:t>https://</a:t>
            </a:r>
            <a:r>
              <a:rPr lang="en-US" sz="1050" dirty="0" err="1">
                <a:hlinkClick r:id="rId8"/>
              </a:rPr>
              <a:t>arxiv.org</a:t>
            </a:r>
            <a:r>
              <a:rPr lang="en-US" sz="1050" dirty="0">
                <a:hlinkClick r:id="rId8"/>
              </a:rPr>
              <a:t>/pdf/1703.06870.pdf</a:t>
            </a:r>
            <a:endParaRPr lang="en-US" sz="105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4B74F78-5D70-6048-8A92-1293C2228844}"/>
              </a:ext>
            </a:extLst>
          </p:cNvPr>
          <p:cNvSpPr/>
          <p:nvPr/>
        </p:nvSpPr>
        <p:spPr>
          <a:xfrm>
            <a:off x="5660417" y="5832692"/>
            <a:ext cx="2533066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>
                <a:hlinkClick r:id="rId9"/>
              </a:rPr>
              <a:t>https://</a:t>
            </a:r>
            <a:r>
              <a:rPr lang="en-US" sz="1050" dirty="0" err="1">
                <a:hlinkClick r:id="rId9"/>
              </a:rPr>
              <a:t>arxiv.org</a:t>
            </a:r>
            <a:r>
              <a:rPr lang="en-US" sz="1050" dirty="0">
                <a:hlinkClick r:id="rId9"/>
              </a:rPr>
              <a:t>/pdf/1506.01497.pdf</a:t>
            </a:r>
            <a:endParaRPr lang="en-US" sz="105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E10BE77-02FD-4D4B-BC5B-3C747AF45224}"/>
              </a:ext>
            </a:extLst>
          </p:cNvPr>
          <p:cNvSpPr txBox="1"/>
          <p:nvPr/>
        </p:nvSpPr>
        <p:spPr>
          <a:xfrm>
            <a:off x="6029725" y="3567578"/>
            <a:ext cx="203321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Added Region Proposal Network</a:t>
            </a:r>
          </a:p>
          <a:p>
            <a:r>
              <a:rPr lang="en-US" sz="1400" dirty="0">
                <a:solidFill>
                  <a:schemeClr val="bg1"/>
                </a:solidFill>
              </a:rPr>
              <a:t>(near real-time 5fps)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152E745-1DAB-3A41-A5E1-F2D263CF053C}"/>
              </a:ext>
            </a:extLst>
          </p:cNvPr>
          <p:cNvSpPr txBox="1"/>
          <p:nvPr/>
        </p:nvSpPr>
        <p:spPr>
          <a:xfrm>
            <a:off x="8375465" y="2455941"/>
            <a:ext cx="318549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Adds Instance Segmentation</a:t>
            </a:r>
          </a:p>
          <a:p>
            <a:r>
              <a:rPr lang="en-US" sz="1400" dirty="0">
                <a:solidFill>
                  <a:schemeClr val="bg1"/>
                </a:solidFill>
              </a:rPr>
              <a:t>3 outputs:</a:t>
            </a:r>
          </a:p>
          <a:p>
            <a:pPr marL="285750" indent="-285750">
              <a:buFontTx/>
              <a:buChar char="-"/>
            </a:pPr>
            <a:r>
              <a:rPr lang="en-US" sz="1400" dirty="0">
                <a:solidFill>
                  <a:schemeClr val="bg1"/>
                </a:solidFill>
              </a:rPr>
              <a:t>Classification</a:t>
            </a:r>
          </a:p>
          <a:p>
            <a:pPr marL="285750" indent="-285750">
              <a:buFontTx/>
              <a:buChar char="-"/>
            </a:pPr>
            <a:r>
              <a:rPr lang="en-US" sz="1400" dirty="0">
                <a:solidFill>
                  <a:schemeClr val="bg1"/>
                </a:solidFill>
              </a:rPr>
              <a:t>Bounding Box</a:t>
            </a:r>
          </a:p>
          <a:p>
            <a:pPr marL="285750" indent="-285750">
              <a:buFontTx/>
              <a:buChar char="-"/>
            </a:pPr>
            <a:r>
              <a:rPr lang="en-US" sz="1400" dirty="0">
                <a:solidFill>
                  <a:schemeClr val="bg1"/>
                </a:solidFill>
              </a:rPr>
              <a:t>Instance Segmentation</a:t>
            </a:r>
          </a:p>
          <a:p>
            <a:r>
              <a:rPr lang="en-US" sz="1400" dirty="0">
                <a:solidFill>
                  <a:schemeClr val="bg1"/>
                </a:solidFill>
              </a:rPr>
              <a:t>(near real-time 5fps)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BC50801-4013-1841-ACB7-543D261632AB}"/>
              </a:ext>
            </a:extLst>
          </p:cNvPr>
          <p:cNvSpPr txBox="1"/>
          <p:nvPr/>
        </p:nvSpPr>
        <p:spPr>
          <a:xfrm>
            <a:off x="9191103" y="5219162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Jan 2018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Mask R-CNN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FA79112-042E-964B-A325-4DA23AA8BBBA}"/>
              </a:ext>
            </a:extLst>
          </p:cNvPr>
          <p:cNvSpPr txBox="1"/>
          <p:nvPr/>
        </p:nvSpPr>
        <p:spPr>
          <a:xfrm>
            <a:off x="6465317" y="4953921"/>
            <a:ext cx="6027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78%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4D730898-F7D7-3E4D-8ABF-34CED702864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1603" y="1125684"/>
            <a:ext cx="5308600" cy="1028700"/>
          </a:xfrm>
          <a:prstGeom prst="rect">
            <a:avLst/>
          </a:prstGeom>
        </p:spPr>
      </p:pic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FD6381D-2431-1D48-8EB2-3C4C87309204}"/>
              </a:ext>
            </a:extLst>
          </p:cNvPr>
          <p:cNvCxnSpPr>
            <a:cxnSpLocks/>
          </p:cNvCxnSpPr>
          <p:nvPr/>
        </p:nvCxnSpPr>
        <p:spPr>
          <a:xfrm flipV="1">
            <a:off x="1845749" y="2436304"/>
            <a:ext cx="0" cy="25324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7AD646D-2BA6-A54C-9D1E-ADCED3424217}"/>
              </a:ext>
            </a:extLst>
          </p:cNvPr>
          <p:cNvCxnSpPr>
            <a:cxnSpLocks/>
          </p:cNvCxnSpPr>
          <p:nvPr/>
        </p:nvCxnSpPr>
        <p:spPr>
          <a:xfrm flipV="1">
            <a:off x="4400881" y="4580657"/>
            <a:ext cx="0" cy="3783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3A4D2A4-F4A6-3949-A88A-B79945263AB6}"/>
              </a:ext>
            </a:extLst>
          </p:cNvPr>
          <p:cNvCxnSpPr>
            <a:cxnSpLocks/>
          </p:cNvCxnSpPr>
          <p:nvPr/>
        </p:nvCxnSpPr>
        <p:spPr>
          <a:xfrm flipV="1">
            <a:off x="6829553" y="4306242"/>
            <a:ext cx="0" cy="6489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B7CB619B-E3B6-A442-990D-D9462E9C41FD}"/>
              </a:ext>
            </a:extLst>
          </p:cNvPr>
          <p:cNvCxnSpPr>
            <a:cxnSpLocks/>
          </p:cNvCxnSpPr>
          <p:nvPr/>
        </p:nvCxnSpPr>
        <p:spPr>
          <a:xfrm flipV="1">
            <a:off x="9940133" y="3861852"/>
            <a:ext cx="0" cy="11069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55819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A6DB49F-A96D-2E42-BB9C-4FEFF469C3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9113" y="1122082"/>
            <a:ext cx="8094881" cy="5262233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A4A3B006-6B0F-0547-A3AB-8B5E57EA54CF}"/>
              </a:ext>
            </a:extLst>
          </p:cNvPr>
          <p:cNvGrpSpPr/>
          <p:nvPr/>
        </p:nvGrpSpPr>
        <p:grpSpPr>
          <a:xfrm>
            <a:off x="2889113" y="1122082"/>
            <a:ext cx="5732121" cy="5130437"/>
            <a:chOff x="2889113" y="1122082"/>
            <a:chExt cx="5732121" cy="5130437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1A02F18D-F4DD-FA46-BF69-652433E6A5A0}"/>
                </a:ext>
              </a:extLst>
            </p:cNvPr>
            <p:cNvGrpSpPr/>
            <p:nvPr/>
          </p:nvGrpSpPr>
          <p:grpSpPr>
            <a:xfrm>
              <a:off x="2889113" y="1122082"/>
              <a:ext cx="3893751" cy="5130437"/>
              <a:chOff x="2889113" y="1122082"/>
              <a:chExt cx="3893751" cy="5130437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F81062A-DB17-E743-8A4B-CDBD548F31A3}"/>
                  </a:ext>
                </a:extLst>
              </p:cNvPr>
              <p:cNvSpPr txBox="1"/>
              <p:nvPr/>
            </p:nvSpPr>
            <p:spPr>
              <a:xfrm>
                <a:off x="2889113" y="1122082"/>
                <a:ext cx="3635255" cy="5068653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square" rtlCol="0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24CC4BC-44AA-8745-A4A8-4CD38036EA1C}"/>
                  </a:ext>
                </a:extLst>
              </p:cNvPr>
              <p:cNvSpPr txBox="1"/>
              <p:nvPr/>
            </p:nvSpPr>
            <p:spPr>
              <a:xfrm>
                <a:off x="5745893" y="5809741"/>
                <a:ext cx="1036971" cy="442778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square" rtlCol="0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5D06536-D57B-C741-AD17-34731B174E25}"/>
                </a:ext>
              </a:extLst>
            </p:cNvPr>
            <p:cNvSpPr txBox="1"/>
            <p:nvPr/>
          </p:nvSpPr>
          <p:spPr>
            <a:xfrm>
              <a:off x="6446445" y="2011688"/>
              <a:ext cx="2174789" cy="398108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6EEAFAA-8A6A-E041-BE3A-BF7BDF9C21B7}"/>
                </a:ext>
              </a:extLst>
            </p:cNvPr>
            <p:cNvSpPr txBox="1"/>
            <p:nvPr/>
          </p:nvSpPr>
          <p:spPr>
            <a:xfrm>
              <a:off x="5943937" y="3799893"/>
              <a:ext cx="2174789" cy="398108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56ADF8A-6664-5540-B7BC-38AAB42F1FB2}"/>
                </a:ext>
              </a:extLst>
            </p:cNvPr>
            <p:cNvSpPr txBox="1"/>
            <p:nvPr/>
          </p:nvSpPr>
          <p:spPr>
            <a:xfrm>
              <a:off x="6214938" y="4718063"/>
              <a:ext cx="1135852" cy="398108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endParaRPr lang="en-US"/>
            </a:p>
          </p:txBody>
        </p:sp>
      </p:grp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F97F2DF-4AEF-3443-84A6-347DF69DEAC1}"/>
              </a:ext>
            </a:extLst>
          </p:cNvPr>
          <p:cNvCxnSpPr>
            <a:cxnSpLocks/>
          </p:cNvCxnSpPr>
          <p:nvPr/>
        </p:nvCxnSpPr>
        <p:spPr>
          <a:xfrm>
            <a:off x="4329319" y="2926821"/>
            <a:ext cx="0" cy="414011"/>
          </a:xfrm>
          <a:prstGeom prst="straightConnector1">
            <a:avLst/>
          </a:prstGeom>
          <a:ln w="50800"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8B43EB57-8545-AE47-970C-7F2BCA22D2D0}"/>
              </a:ext>
            </a:extLst>
          </p:cNvPr>
          <p:cNvCxnSpPr>
            <a:cxnSpLocks/>
          </p:cNvCxnSpPr>
          <p:nvPr/>
        </p:nvCxnSpPr>
        <p:spPr>
          <a:xfrm>
            <a:off x="4321078" y="3697063"/>
            <a:ext cx="0" cy="414011"/>
          </a:xfrm>
          <a:prstGeom prst="straightConnector1">
            <a:avLst/>
          </a:prstGeom>
          <a:ln w="50800"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E7663ADE-E7E5-364A-AFCD-245D997BB81C}"/>
              </a:ext>
            </a:extLst>
          </p:cNvPr>
          <p:cNvCxnSpPr>
            <a:cxnSpLocks/>
          </p:cNvCxnSpPr>
          <p:nvPr/>
        </p:nvCxnSpPr>
        <p:spPr>
          <a:xfrm>
            <a:off x="4337552" y="4492017"/>
            <a:ext cx="0" cy="414011"/>
          </a:xfrm>
          <a:prstGeom prst="straightConnector1">
            <a:avLst/>
          </a:prstGeom>
          <a:ln w="50800"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5B58E10A-7BBD-CA4C-BB58-8F7FFA821152}"/>
              </a:ext>
            </a:extLst>
          </p:cNvPr>
          <p:cNvCxnSpPr>
            <a:cxnSpLocks/>
          </p:cNvCxnSpPr>
          <p:nvPr/>
        </p:nvCxnSpPr>
        <p:spPr>
          <a:xfrm>
            <a:off x="4341669" y="5237543"/>
            <a:ext cx="0" cy="414011"/>
          </a:xfrm>
          <a:prstGeom prst="straightConnector1">
            <a:avLst/>
          </a:prstGeom>
          <a:ln w="50800"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2594E8A-110F-9644-960F-E80909F3EEFD}"/>
              </a:ext>
            </a:extLst>
          </p:cNvPr>
          <p:cNvSpPr txBox="1"/>
          <p:nvPr/>
        </p:nvSpPr>
        <p:spPr>
          <a:xfrm>
            <a:off x="758757" y="1122083"/>
            <a:ext cx="2042809" cy="52622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no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Build Steps:</a:t>
            </a:r>
          </a:p>
          <a:p>
            <a:pPr marL="342900" indent="-342900">
              <a:spcBef>
                <a:spcPts val="600"/>
              </a:spcBef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Isolate </a:t>
            </a:r>
            <a:r>
              <a:rPr lang="en-US" dirty="0" err="1">
                <a:solidFill>
                  <a:schemeClr val="bg1"/>
                </a:solidFill>
              </a:rPr>
              <a:t>Unet</a:t>
            </a:r>
            <a:r>
              <a:rPr lang="en-US" dirty="0">
                <a:solidFill>
                  <a:schemeClr val="bg1"/>
                </a:solidFill>
              </a:rPr>
              <a:t> decoder</a:t>
            </a:r>
          </a:p>
          <a:p>
            <a:pPr marL="342900" indent="-342900">
              <a:spcBef>
                <a:spcPts val="600"/>
              </a:spcBef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Import Resnet pretrained network</a:t>
            </a:r>
          </a:p>
          <a:p>
            <a:pPr marL="342900" indent="-342900">
              <a:spcBef>
                <a:spcPts val="600"/>
              </a:spcBef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Connect Layers</a:t>
            </a:r>
          </a:p>
          <a:p>
            <a:pPr marL="342900" indent="-342900">
              <a:spcBef>
                <a:spcPts val="600"/>
              </a:spcBef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Adjust Image scaling for training</a:t>
            </a:r>
          </a:p>
          <a:p>
            <a:pPr marL="342900" indent="-342900">
              <a:spcBef>
                <a:spcPts val="600"/>
              </a:spcBef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Train</a:t>
            </a:r>
          </a:p>
          <a:p>
            <a:pPr marL="342900" indent="-342900">
              <a:spcBef>
                <a:spcPts val="600"/>
              </a:spcBef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Adjust image scaling for inference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28BF1324-91B6-2745-985E-94A401252A26}"/>
              </a:ext>
            </a:extLst>
          </p:cNvPr>
          <p:cNvSpPr/>
          <p:nvPr/>
        </p:nvSpPr>
        <p:spPr>
          <a:xfrm>
            <a:off x="2974418" y="1171510"/>
            <a:ext cx="3018942" cy="5169505"/>
          </a:xfrm>
          <a:prstGeom prst="rect">
            <a:avLst/>
          </a:prstGeom>
          <a:solidFill>
            <a:srgbClr val="F2DDDA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ResNet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3B94A15-A455-8248-92F0-E8CC1611D671}"/>
              </a:ext>
            </a:extLst>
          </p:cNvPr>
          <p:cNvSpPr/>
          <p:nvPr/>
        </p:nvSpPr>
        <p:spPr>
          <a:xfrm>
            <a:off x="3160438" y="1354371"/>
            <a:ext cx="892578" cy="6573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Input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87E5844-72D4-F24F-86EF-95300F5F5304}"/>
              </a:ext>
            </a:extLst>
          </p:cNvPr>
          <p:cNvSpPr/>
          <p:nvPr/>
        </p:nvSpPr>
        <p:spPr>
          <a:xfrm>
            <a:off x="3500019" y="2552691"/>
            <a:ext cx="1631091" cy="494270"/>
          </a:xfrm>
          <a:prstGeom prst="rect">
            <a:avLst/>
          </a:prstGeom>
          <a:solidFill>
            <a:srgbClr val="EEEAF2"/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accent1">
                    <a:lumMod val="75000"/>
                  </a:schemeClr>
                </a:solidFill>
              </a:rPr>
              <a:t>Block 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8B30636-2672-B943-9F82-4F0BC63A4FE6}"/>
              </a:ext>
            </a:extLst>
          </p:cNvPr>
          <p:cNvSpPr/>
          <p:nvPr/>
        </p:nvSpPr>
        <p:spPr>
          <a:xfrm>
            <a:off x="3500019" y="3340832"/>
            <a:ext cx="1631091" cy="494270"/>
          </a:xfrm>
          <a:prstGeom prst="rect">
            <a:avLst/>
          </a:prstGeom>
          <a:solidFill>
            <a:srgbClr val="EBF2E0"/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Block 2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BEB9007-6829-274D-A3DF-7667CD7BC17D}"/>
              </a:ext>
            </a:extLst>
          </p:cNvPr>
          <p:cNvSpPr/>
          <p:nvPr/>
        </p:nvSpPr>
        <p:spPr>
          <a:xfrm>
            <a:off x="3500019" y="4128973"/>
            <a:ext cx="1631091" cy="494270"/>
          </a:xfrm>
          <a:prstGeom prst="rect">
            <a:avLst/>
          </a:prstGeom>
          <a:solidFill>
            <a:srgbClr val="F2DDDA"/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accent1">
                    <a:lumMod val="75000"/>
                  </a:schemeClr>
                </a:solidFill>
              </a:rPr>
              <a:t>Block 3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2078962-81BB-424C-980F-1DBB8FF65DE0}"/>
              </a:ext>
            </a:extLst>
          </p:cNvPr>
          <p:cNvSpPr/>
          <p:nvPr/>
        </p:nvSpPr>
        <p:spPr>
          <a:xfrm>
            <a:off x="3500019" y="4917114"/>
            <a:ext cx="1631091" cy="494270"/>
          </a:xfrm>
          <a:prstGeom prst="rect">
            <a:avLst/>
          </a:prstGeom>
          <a:solidFill>
            <a:srgbClr val="EAF0F5"/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Block 4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D4090C5-E7D5-174C-A2D8-B821D06A731A}"/>
              </a:ext>
            </a:extLst>
          </p:cNvPr>
          <p:cNvSpPr/>
          <p:nvPr/>
        </p:nvSpPr>
        <p:spPr>
          <a:xfrm>
            <a:off x="3500019" y="5668191"/>
            <a:ext cx="1631091" cy="494270"/>
          </a:xfrm>
          <a:prstGeom prst="rect">
            <a:avLst/>
          </a:prstGeom>
          <a:solidFill>
            <a:srgbClr val="749ED1"/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Block 5 </a:t>
            </a:r>
          </a:p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Encoder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4486374-C819-F94E-8C1E-2BA693673748}"/>
              </a:ext>
            </a:extLst>
          </p:cNvPr>
          <p:cNvCxnSpPr>
            <a:cxnSpLocks/>
          </p:cNvCxnSpPr>
          <p:nvPr/>
        </p:nvCxnSpPr>
        <p:spPr>
          <a:xfrm>
            <a:off x="5462024" y="4398257"/>
            <a:ext cx="1888766" cy="518857"/>
          </a:xfrm>
          <a:prstGeom prst="straightConnector1">
            <a:avLst/>
          </a:prstGeom>
          <a:ln w="101600"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8B01197-1A32-0A47-A2D9-F1A08A30D443}"/>
              </a:ext>
            </a:extLst>
          </p:cNvPr>
          <p:cNvCxnSpPr>
            <a:cxnSpLocks/>
            <a:endCxn id="16" idx="3"/>
          </p:cNvCxnSpPr>
          <p:nvPr/>
        </p:nvCxnSpPr>
        <p:spPr>
          <a:xfrm>
            <a:off x="5462024" y="3585402"/>
            <a:ext cx="2656702" cy="413545"/>
          </a:xfrm>
          <a:prstGeom prst="straightConnector1">
            <a:avLst/>
          </a:prstGeom>
          <a:ln w="101600"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260FBE8-DC43-7D4C-BA29-0ABB2E5C00E0}"/>
              </a:ext>
            </a:extLst>
          </p:cNvPr>
          <p:cNvCxnSpPr>
            <a:cxnSpLocks/>
          </p:cNvCxnSpPr>
          <p:nvPr/>
        </p:nvCxnSpPr>
        <p:spPr>
          <a:xfrm>
            <a:off x="5451390" y="5164249"/>
            <a:ext cx="1068337" cy="355658"/>
          </a:xfrm>
          <a:prstGeom prst="straightConnector1">
            <a:avLst/>
          </a:prstGeom>
          <a:ln w="101600"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63959074-9A33-A343-93B2-24154441045B}"/>
              </a:ext>
            </a:extLst>
          </p:cNvPr>
          <p:cNvCxnSpPr>
            <a:cxnSpLocks/>
          </p:cNvCxnSpPr>
          <p:nvPr/>
        </p:nvCxnSpPr>
        <p:spPr>
          <a:xfrm flipV="1">
            <a:off x="5486737" y="2210742"/>
            <a:ext cx="3134497" cy="620898"/>
          </a:xfrm>
          <a:prstGeom prst="straightConnector1">
            <a:avLst/>
          </a:prstGeom>
          <a:ln w="101600"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17A59AD2-33C4-8345-8BF0-4DB216CAF491}"/>
              </a:ext>
            </a:extLst>
          </p:cNvPr>
          <p:cNvCxnSpPr>
            <a:cxnSpLocks/>
          </p:cNvCxnSpPr>
          <p:nvPr/>
        </p:nvCxnSpPr>
        <p:spPr>
          <a:xfrm>
            <a:off x="5527329" y="5908385"/>
            <a:ext cx="1182036" cy="0"/>
          </a:xfrm>
          <a:prstGeom prst="straightConnector1">
            <a:avLst/>
          </a:prstGeom>
          <a:ln w="1016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6CD21CDA-61F2-D64B-B310-6E6CB8E8562E}"/>
              </a:ext>
            </a:extLst>
          </p:cNvPr>
          <p:cNvCxnSpPr>
            <a:cxnSpLocks/>
          </p:cNvCxnSpPr>
          <p:nvPr/>
        </p:nvCxnSpPr>
        <p:spPr>
          <a:xfrm>
            <a:off x="3814455" y="2107180"/>
            <a:ext cx="0" cy="414011"/>
          </a:xfrm>
          <a:prstGeom prst="straightConnector1">
            <a:avLst/>
          </a:prstGeom>
          <a:ln w="50800"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A6ED0C41-B3FA-0A44-8859-2599B1DD4B24}"/>
              </a:ext>
            </a:extLst>
          </p:cNvPr>
          <p:cNvSpPr txBox="1"/>
          <p:nvPr/>
        </p:nvSpPr>
        <p:spPr>
          <a:xfrm>
            <a:off x="5991801" y="1171510"/>
            <a:ext cx="705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Unet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BCD232E-4F85-0E44-8F7F-8F896338FBC1}"/>
              </a:ext>
            </a:extLst>
          </p:cNvPr>
          <p:cNvSpPr txBox="1"/>
          <p:nvPr/>
        </p:nvSpPr>
        <p:spPr>
          <a:xfrm>
            <a:off x="601887" y="539348"/>
            <a:ext cx="51892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2"/>
                </a:solidFill>
              </a:rPr>
              <a:t>Encoder Modularity Example</a:t>
            </a:r>
          </a:p>
        </p:txBody>
      </p:sp>
    </p:spTree>
    <p:extLst>
      <p:ext uri="{BB962C8B-B14F-4D97-AF65-F5344CB8AC3E}">
        <p14:creationId xmlns:p14="http://schemas.microsoft.com/office/powerpoint/2010/main" val="2897722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1DE4225-27EC-FF42-BE18-A9CE8B186A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8703" y="1506310"/>
            <a:ext cx="8574593" cy="370470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74BFEE8-1CF3-8E4F-AD2A-5F0413ADC39D}"/>
              </a:ext>
            </a:extLst>
          </p:cNvPr>
          <p:cNvSpPr txBox="1"/>
          <p:nvPr/>
        </p:nvSpPr>
        <p:spPr>
          <a:xfrm>
            <a:off x="601887" y="539348"/>
            <a:ext cx="57935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2"/>
                </a:solidFill>
              </a:rPr>
              <a:t>Segmentation and Classification</a:t>
            </a:r>
          </a:p>
          <a:p>
            <a:r>
              <a:rPr lang="en-US" sz="2000" dirty="0">
                <a:solidFill>
                  <a:schemeClr val="bg2"/>
                </a:solidFill>
              </a:rPr>
              <a:t>Alternative segmentation outputs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316C39-7BD7-B245-ABED-12B0F8E6B080}"/>
              </a:ext>
            </a:extLst>
          </p:cNvPr>
          <p:cNvSpPr txBox="1"/>
          <p:nvPr/>
        </p:nvSpPr>
        <p:spPr>
          <a:xfrm>
            <a:off x="1808703" y="5320472"/>
            <a:ext cx="8574593" cy="860393"/>
          </a:xfrm>
          <a:prstGeom prst="rect">
            <a:avLst/>
          </a:prstGeom>
          <a:solidFill>
            <a:schemeClr val="tx1"/>
          </a:solidFill>
        </p:spPr>
        <p:txBody>
          <a:bodyPr wrap="square" rtlCol="0" anchor="ctr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Different architectures produce different output.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The desired output will drive the selected architecture.</a:t>
            </a:r>
          </a:p>
        </p:txBody>
      </p:sp>
    </p:spTree>
    <p:extLst>
      <p:ext uri="{BB962C8B-B14F-4D97-AF65-F5344CB8AC3E}">
        <p14:creationId xmlns:p14="http://schemas.microsoft.com/office/powerpoint/2010/main" val="29904787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AB1A6A1-1DDB-184E-B0A3-0AF70DDCD4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2391" y="1267517"/>
            <a:ext cx="8040717" cy="4322966"/>
          </a:xfrm>
          <a:prstGeom prst="rect">
            <a:avLst/>
          </a:prstGeom>
          <a:noFill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410F366-BF97-1547-923D-F20CCA600BAA}"/>
              </a:ext>
            </a:extLst>
          </p:cNvPr>
          <p:cNvSpPr txBox="1"/>
          <p:nvPr/>
        </p:nvSpPr>
        <p:spPr>
          <a:xfrm>
            <a:off x="601887" y="539348"/>
            <a:ext cx="61093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2"/>
                </a:solidFill>
              </a:rPr>
              <a:t>FCN (Fully Convolutional Network)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0E97624-8D72-E544-B2A0-7A6DCAB8970C}"/>
              </a:ext>
            </a:extLst>
          </p:cNvPr>
          <p:cNvSpPr/>
          <p:nvPr/>
        </p:nvSpPr>
        <p:spPr>
          <a:xfrm>
            <a:off x="815896" y="5842155"/>
            <a:ext cx="35060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2"/>
                </a:solidFill>
                <a:hlinkClick r:id="rId3"/>
              </a:rPr>
              <a:t>https://</a:t>
            </a:r>
            <a:r>
              <a:rPr lang="en-US" sz="1400" dirty="0" err="1">
                <a:solidFill>
                  <a:schemeClr val="bg2"/>
                </a:solidFill>
                <a:hlinkClick r:id="rId3"/>
              </a:rPr>
              <a:t>arxiv.org</a:t>
            </a:r>
            <a:r>
              <a:rPr lang="en-US" sz="1400" dirty="0">
                <a:solidFill>
                  <a:schemeClr val="bg2"/>
                </a:solidFill>
                <a:hlinkClick r:id="rId3"/>
              </a:rPr>
              <a:t>/pdf/1605.06211v1.pdf</a:t>
            </a:r>
            <a:endParaRPr lang="en-US" sz="1400" dirty="0">
              <a:solidFill>
                <a:schemeClr val="bg2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5DEBDF-5ABF-1746-A1EA-364A2D7051D8}"/>
              </a:ext>
            </a:extLst>
          </p:cNvPr>
          <p:cNvSpPr txBox="1"/>
          <p:nvPr/>
        </p:nvSpPr>
        <p:spPr>
          <a:xfrm>
            <a:off x="680936" y="1267517"/>
            <a:ext cx="2597285" cy="4322966"/>
          </a:xfrm>
          <a:prstGeom prst="rect">
            <a:avLst/>
          </a:prstGeom>
          <a:solidFill>
            <a:schemeClr val="tx1"/>
          </a:solidFill>
        </p:spPr>
        <p:txBody>
          <a:bodyPr wrap="square" lIns="182880" tIns="274320" bIns="274320" rtlCol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Early segmentation architecture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Uses CNN’s throughout </a:t>
            </a:r>
          </a:p>
        </p:txBody>
      </p:sp>
    </p:spTree>
    <p:extLst>
      <p:ext uri="{BB962C8B-B14F-4D97-AF65-F5344CB8AC3E}">
        <p14:creationId xmlns:p14="http://schemas.microsoft.com/office/powerpoint/2010/main" val="34978917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531F2B6-CEE1-A04F-9279-24598A6520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5215" y="711425"/>
            <a:ext cx="7887430" cy="512737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7C95D61-149E-A642-A728-08672565B108}"/>
              </a:ext>
            </a:extLst>
          </p:cNvPr>
          <p:cNvSpPr/>
          <p:nvPr/>
        </p:nvSpPr>
        <p:spPr>
          <a:xfrm>
            <a:off x="656112" y="5838798"/>
            <a:ext cx="330731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2"/>
                </a:solidFill>
                <a:hlinkClick r:id="rId3"/>
              </a:rPr>
              <a:t>https://</a:t>
            </a:r>
            <a:r>
              <a:rPr lang="en-US" sz="1400" dirty="0" err="1">
                <a:solidFill>
                  <a:schemeClr val="bg2"/>
                </a:solidFill>
                <a:hlinkClick r:id="rId3"/>
              </a:rPr>
              <a:t>arxiv.org</a:t>
            </a:r>
            <a:r>
              <a:rPr lang="en-US" sz="1400" dirty="0">
                <a:solidFill>
                  <a:schemeClr val="bg2"/>
                </a:solidFill>
                <a:hlinkClick r:id="rId3"/>
              </a:rPr>
              <a:t>/pdf/1505.04597.pdf</a:t>
            </a:r>
            <a:endParaRPr lang="en-US" sz="1400" dirty="0">
              <a:solidFill>
                <a:schemeClr val="bg2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1D4B68-60CC-9C47-AA6F-7717AE3E1B10}"/>
              </a:ext>
            </a:extLst>
          </p:cNvPr>
          <p:cNvSpPr txBox="1"/>
          <p:nvPr/>
        </p:nvSpPr>
        <p:spPr>
          <a:xfrm>
            <a:off x="601887" y="539348"/>
            <a:ext cx="10166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>
                <a:solidFill>
                  <a:schemeClr val="bg2"/>
                </a:solidFill>
              </a:rPr>
              <a:t>UNet</a:t>
            </a:r>
            <a:endParaRPr lang="en-US" sz="2800" b="1" dirty="0">
              <a:solidFill>
                <a:schemeClr val="bg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F20FC7-D816-2A43-A0E5-BAF0C3834059}"/>
              </a:ext>
            </a:extLst>
          </p:cNvPr>
          <p:cNvSpPr txBox="1"/>
          <p:nvPr/>
        </p:nvSpPr>
        <p:spPr>
          <a:xfrm>
            <a:off x="680936" y="1267517"/>
            <a:ext cx="2597285" cy="4322966"/>
          </a:xfrm>
          <a:prstGeom prst="rect">
            <a:avLst/>
          </a:prstGeom>
          <a:solidFill>
            <a:schemeClr val="tx1"/>
          </a:solidFill>
        </p:spPr>
        <p:txBody>
          <a:bodyPr wrap="square" lIns="182880" tIns="274320" bIns="274320" rtlCol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Uses skip connections to maintain detail in decoder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Used in medical imaging where detail is important</a:t>
            </a:r>
          </a:p>
        </p:txBody>
      </p:sp>
    </p:spTree>
    <p:extLst>
      <p:ext uri="{BB962C8B-B14F-4D97-AF65-F5344CB8AC3E}">
        <p14:creationId xmlns:p14="http://schemas.microsoft.com/office/powerpoint/2010/main" val="14795145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AF43EBD-BA2B-284A-8E95-FF4BB6E3BF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9029" y="3708230"/>
            <a:ext cx="4710401" cy="216167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1F4AF66-2D10-0449-BCFD-D54DB245BDCA}"/>
              </a:ext>
            </a:extLst>
          </p:cNvPr>
          <p:cNvSpPr/>
          <p:nvPr/>
        </p:nvSpPr>
        <p:spPr>
          <a:xfrm>
            <a:off x="6859029" y="5862858"/>
            <a:ext cx="286488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chemeClr val="bg2"/>
                </a:solidFill>
                <a:hlinkClick r:id="rId3"/>
              </a:rPr>
              <a:t>https://</a:t>
            </a:r>
            <a:r>
              <a:rPr lang="en-US" sz="1200" dirty="0" err="1">
                <a:solidFill>
                  <a:schemeClr val="bg2"/>
                </a:solidFill>
                <a:hlinkClick r:id="rId3"/>
              </a:rPr>
              <a:t>arxiv.org</a:t>
            </a:r>
            <a:r>
              <a:rPr lang="en-US" sz="1200" dirty="0">
                <a:solidFill>
                  <a:schemeClr val="bg2"/>
                </a:solidFill>
                <a:hlinkClick r:id="rId3"/>
              </a:rPr>
              <a:t>/pdf/1703.06870.pdf</a:t>
            </a:r>
            <a:endParaRPr lang="en-US" sz="1200" dirty="0">
              <a:solidFill>
                <a:schemeClr val="bg2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65E546-AF4C-164C-A1FD-810EEF371EF2}"/>
              </a:ext>
            </a:extLst>
          </p:cNvPr>
          <p:cNvSpPr txBox="1"/>
          <p:nvPr/>
        </p:nvSpPr>
        <p:spPr>
          <a:xfrm>
            <a:off x="601887" y="539348"/>
            <a:ext cx="23855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2"/>
                </a:solidFill>
              </a:rPr>
              <a:t>Mask R-CNN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6C154C-B148-F644-B612-5CBF1B0F5FEE}"/>
              </a:ext>
            </a:extLst>
          </p:cNvPr>
          <p:cNvSpPr txBox="1"/>
          <p:nvPr/>
        </p:nvSpPr>
        <p:spPr>
          <a:xfrm>
            <a:off x="680936" y="1267517"/>
            <a:ext cx="2597285" cy="4322966"/>
          </a:xfrm>
          <a:prstGeom prst="rect">
            <a:avLst/>
          </a:prstGeom>
          <a:solidFill>
            <a:schemeClr val="tx1"/>
          </a:solidFill>
        </p:spPr>
        <p:txBody>
          <a:bodyPr wrap="square" lIns="182880" tIns="274320" bIns="274320" rtlCol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Iteration of R-CNN evolution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Adds segmentation to previous iterations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Includes bounding boxes and instance segmentation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06C9063-B6BB-534E-AB2E-2167E184F1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4951" y="879816"/>
            <a:ext cx="8244479" cy="273641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087DDF8-9DEB-7941-9F40-5AD08B981154}"/>
              </a:ext>
            </a:extLst>
          </p:cNvPr>
          <p:cNvSpPr/>
          <p:nvPr/>
        </p:nvSpPr>
        <p:spPr>
          <a:xfrm>
            <a:off x="3394538" y="3269816"/>
            <a:ext cx="748034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hlinkClick r:id="rId5"/>
              </a:rPr>
              <a:t>https://</a:t>
            </a:r>
            <a:r>
              <a:rPr lang="en-US" sz="1100" dirty="0" err="1">
                <a:hlinkClick r:id="rId5"/>
              </a:rPr>
              <a:t>medium.com</a:t>
            </a:r>
            <a:r>
              <a:rPr lang="en-US" sz="1100" dirty="0">
                <a:hlinkClick r:id="rId5"/>
              </a:rPr>
              <a:t>/@</a:t>
            </a:r>
            <a:r>
              <a:rPr lang="en-US" sz="1100" dirty="0" err="1">
                <a:hlinkClick r:id="rId5"/>
              </a:rPr>
              <a:t>jonathan_hui</a:t>
            </a:r>
            <a:r>
              <a:rPr lang="en-US" sz="1100" dirty="0">
                <a:hlinkClick r:id="rId5"/>
              </a:rPr>
              <a:t>/image-segmentation-with-mask-r-cnn-ebe6d793272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6847871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1F4AF66-2D10-0449-BCFD-D54DB245BDCA}"/>
              </a:ext>
            </a:extLst>
          </p:cNvPr>
          <p:cNvSpPr/>
          <p:nvPr/>
        </p:nvSpPr>
        <p:spPr>
          <a:xfrm>
            <a:off x="607473" y="5822164"/>
            <a:ext cx="286488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chemeClr val="bg2"/>
                </a:solidFill>
                <a:hlinkClick r:id="rId2"/>
              </a:rPr>
              <a:t>https://</a:t>
            </a:r>
            <a:r>
              <a:rPr lang="en-US" sz="1200" dirty="0" err="1">
                <a:solidFill>
                  <a:schemeClr val="bg2"/>
                </a:solidFill>
                <a:hlinkClick r:id="rId2"/>
              </a:rPr>
              <a:t>arxiv.org</a:t>
            </a:r>
            <a:r>
              <a:rPr lang="en-US" sz="1200" dirty="0">
                <a:solidFill>
                  <a:schemeClr val="bg2"/>
                </a:solidFill>
                <a:hlinkClick r:id="rId2"/>
              </a:rPr>
              <a:t>/pdf/1612.01105.pdf</a:t>
            </a:r>
            <a:endParaRPr lang="en-US" sz="1200" dirty="0">
              <a:solidFill>
                <a:schemeClr val="bg2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65E546-AF4C-164C-A1FD-810EEF371EF2}"/>
              </a:ext>
            </a:extLst>
          </p:cNvPr>
          <p:cNvSpPr txBox="1"/>
          <p:nvPr/>
        </p:nvSpPr>
        <p:spPr>
          <a:xfrm>
            <a:off x="601887" y="539348"/>
            <a:ext cx="72555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>
                <a:solidFill>
                  <a:schemeClr val="bg2"/>
                </a:solidFill>
              </a:rPr>
              <a:t>PSPNet</a:t>
            </a:r>
            <a:r>
              <a:rPr lang="en-US" sz="2800" b="1" dirty="0">
                <a:solidFill>
                  <a:schemeClr val="bg2"/>
                </a:solidFill>
              </a:rPr>
              <a:t> (Pyramid Scene Parsing Network)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6C154C-B148-F644-B612-5CBF1B0F5FEE}"/>
              </a:ext>
            </a:extLst>
          </p:cNvPr>
          <p:cNvSpPr txBox="1"/>
          <p:nvPr/>
        </p:nvSpPr>
        <p:spPr>
          <a:xfrm>
            <a:off x="680936" y="1267517"/>
            <a:ext cx="2597285" cy="4322966"/>
          </a:xfrm>
          <a:prstGeom prst="rect">
            <a:avLst/>
          </a:prstGeom>
          <a:solidFill>
            <a:schemeClr val="tx1"/>
          </a:solidFill>
        </p:spPr>
        <p:txBody>
          <a:bodyPr wrap="square" lIns="182880" tIns="274320" bIns="274320" rtlCol="0">
            <a:noAutofit/>
          </a:bodyPr>
          <a:lstStyle/>
          <a:p>
            <a:pPr marL="119063" indent="-119063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Detects objects of varying size using Pyramid of convolutions</a:t>
            </a:r>
          </a:p>
          <a:p>
            <a:pPr marL="119063" indent="-119063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Classifies based on overall image context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38D0694-10A6-A44F-B1F4-E99208E577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1153" y="1267517"/>
            <a:ext cx="8028837" cy="227194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42CA387-D991-5144-9E71-95EDDB472772}"/>
              </a:ext>
            </a:extLst>
          </p:cNvPr>
          <p:cNvSpPr/>
          <p:nvPr/>
        </p:nvSpPr>
        <p:spPr>
          <a:xfrm>
            <a:off x="3690026" y="381595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i="1" dirty="0">
                <a:latin typeface="NimbusRomNo9L"/>
              </a:rPr>
              <a:t>A single </a:t>
            </a:r>
            <a:r>
              <a:rPr lang="en-US" i="1" dirty="0" err="1">
                <a:latin typeface="NimbusRomNo9L"/>
              </a:rPr>
              <a:t>PSPNet</a:t>
            </a:r>
            <a:r>
              <a:rPr lang="en-US" i="1" dirty="0">
                <a:latin typeface="NimbusRomNo9L"/>
              </a:rPr>
              <a:t> yields the new record of </a:t>
            </a:r>
            <a:r>
              <a:rPr lang="en-US" i="1" dirty="0" err="1">
                <a:latin typeface="NimbusRomNo9L"/>
              </a:rPr>
              <a:t>mIoU</a:t>
            </a:r>
            <a:r>
              <a:rPr lang="en-US" i="1" dirty="0">
                <a:latin typeface="NimbusRomNo9L"/>
              </a:rPr>
              <a:t> accuracy 85.4% on PASCAL VOC 2012 and accuracy 80.2% on Cityscapes.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8256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BBAC1D13-A22E-634A-B3F4-C04A8B3355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601816"/>
              </p:ext>
            </p:extLst>
          </p:nvPr>
        </p:nvGraphicFramePr>
        <p:xfrm>
          <a:off x="601888" y="1401771"/>
          <a:ext cx="10546277" cy="488137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1082">
                  <a:extLst>
                    <a:ext uri="{9D8B030D-6E8A-4147-A177-3AD203B41FA5}">
                      <a16:colId xmlns:a16="http://schemas.microsoft.com/office/drawing/2014/main" val="4116857460"/>
                    </a:ext>
                  </a:extLst>
                </a:gridCol>
                <a:gridCol w="4209696">
                  <a:extLst>
                    <a:ext uri="{9D8B030D-6E8A-4147-A177-3AD203B41FA5}">
                      <a16:colId xmlns:a16="http://schemas.microsoft.com/office/drawing/2014/main" val="1351354204"/>
                    </a:ext>
                  </a:extLst>
                </a:gridCol>
                <a:gridCol w="1285195">
                  <a:extLst>
                    <a:ext uri="{9D8B030D-6E8A-4147-A177-3AD203B41FA5}">
                      <a16:colId xmlns:a16="http://schemas.microsoft.com/office/drawing/2014/main" val="918498030"/>
                    </a:ext>
                  </a:extLst>
                </a:gridCol>
                <a:gridCol w="1245071">
                  <a:extLst>
                    <a:ext uri="{9D8B030D-6E8A-4147-A177-3AD203B41FA5}">
                      <a16:colId xmlns:a16="http://schemas.microsoft.com/office/drawing/2014/main" val="1294293676"/>
                    </a:ext>
                  </a:extLst>
                </a:gridCol>
                <a:gridCol w="1285233">
                  <a:extLst>
                    <a:ext uri="{9D8B030D-6E8A-4147-A177-3AD203B41FA5}">
                      <a16:colId xmlns:a16="http://schemas.microsoft.com/office/drawing/2014/main" val="3320493950"/>
                    </a:ext>
                  </a:extLst>
                </a:gridCol>
              </a:tblGrid>
              <a:tr h="1028278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r>
                        <a:rPr lang="en-US" dirty="0"/>
                        <a:t>Architecture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r>
                        <a:rPr lang="en-US" dirty="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243172589"/>
                  </a:ext>
                </a:extLst>
              </a:tr>
              <a:tr h="475989"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FCN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Simple datasets with small number of objects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653722279"/>
                  </a:ext>
                </a:extLst>
              </a:tr>
              <a:tr h="306117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PSPNet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Good with objects of varying sizes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292600617"/>
                  </a:ext>
                </a:extLst>
              </a:tr>
              <a:tr h="341644"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Unet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  <a:p>
                      <a:pPr marL="0" indent="0">
                        <a:buFontTx/>
                        <a:buNone/>
                      </a:pP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Medical imaging and fine details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554333742"/>
                  </a:ext>
                </a:extLst>
              </a:tr>
              <a:tr h="406172">
                <a:tc>
                  <a:txBody>
                    <a:bodyPr/>
                    <a:lstStyle/>
                    <a:p>
                      <a:r>
                        <a:rPr lang="en-US" dirty="0"/>
                        <a:t>Faster R-CNN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Evolution of R-CNN network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54277910"/>
                  </a:ext>
                </a:extLst>
              </a:tr>
              <a:tr h="652695"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Mask R-CNN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Includes bounding boxes along with instance segmentation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274956051"/>
                  </a:ext>
                </a:extLst>
              </a:tr>
              <a:tr h="476260">
                <a:tc>
                  <a:txBody>
                    <a:bodyPr/>
                    <a:lstStyle/>
                    <a:p>
                      <a:r>
                        <a:rPr lang="en-US" dirty="0" err="1"/>
                        <a:t>Yolact</a:t>
                      </a:r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Real-time speeds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044035578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23F421B2-1AB3-7F4C-966B-5792C61D46DF}"/>
              </a:ext>
            </a:extLst>
          </p:cNvPr>
          <p:cNvSpPr txBox="1"/>
          <p:nvPr/>
        </p:nvSpPr>
        <p:spPr>
          <a:xfrm>
            <a:off x="601887" y="539348"/>
            <a:ext cx="445987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2"/>
                </a:solidFill>
              </a:rPr>
              <a:t>Selection of Architecture</a:t>
            </a:r>
          </a:p>
          <a:p>
            <a:r>
              <a:rPr lang="en-US" sz="2000" dirty="0">
                <a:solidFill>
                  <a:schemeClr val="bg2"/>
                </a:solidFill>
              </a:rPr>
              <a:t>Object Detection Architectures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04A596-A869-1E4D-84A8-73BEBB6755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6237" y="1410072"/>
            <a:ext cx="1274710" cy="9982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21C3C1D-B958-774A-8D7B-461E5BCD70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4845" y="1410072"/>
            <a:ext cx="1268609" cy="9982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E32529E-D9D1-AC40-8CF7-98D741231B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73454" y="1401771"/>
            <a:ext cx="1268608" cy="100656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C3735B5-6278-0345-A789-EB327D9E7A2C}"/>
              </a:ext>
            </a:extLst>
          </p:cNvPr>
          <p:cNvSpPr txBox="1"/>
          <p:nvPr/>
        </p:nvSpPr>
        <p:spPr>
          <a:xfrm>
            <a:off x="7254428" y="886852"/>
            <a:ext cx="13965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Semantic</a:t>
            </a:r>
          </a:p>
          <a:p>
            <a:pPr algn="ctr"/>
            <a:r>
              <a:rPr lang="en-US" sz="1400" b="1" dirty="0">
                <a:solidFill>
                  <a:schemeClr val="bg1"/>
                </a:solidFill>
              </a:rPr>
              <a:t>Segmentation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F07664-FF9C-D74E-8DA7-DB75134F9C45}"/>
              </a:ext>
            </a:extLst>
          </p:cNvPr>
          <p:cNvSpPr txBox="1"/>
          <p:nvPr/>
        </p:nvSpPr>
        <p:spPr>
          <a:xfrm>
            <a:off x="8748019" y="886852"/>
            <a:ext cx="10310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Object</a:t>
            </a:r>
          </a:p>
          <a:p>
            <a:pPr algn="ctr"/>
            <a:r>
              <a:rPr lang="en-US" sz="1400" b="1" dirty="0">
                <a:solidFill>
                  <a:schemeClr val="bg1"/>
                </a:solidFill>
              </a:rPr>
              <a:t>Detection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223DA8F-716B-D54D-8D7F-C418AABFCA29}"/>
              </a:ext>
            </a:extLst>
          </p:cNvPr>
          <p:cNvSpPr txBox="1"/>
          <p:nvPr/>
        </p:nvSpPr>
        <p:spPr>
          <a:xfrm>
            <a:off x="9873455" y="886852"/>
            <a:ext cx="13965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Instance</a:t>
            </a:r>
          </a:p>
          <a:p>
            <a:pPr algn="ctr"/>
            <a:r>
              <a:rPr lang="en-US" sz="1400" b="1" dirty="0">
                <a:solidFill>
                  <a:schemeClr val="bg1"/>
                </a:solidFill>
              </a:rPr>
              <a:t>Segmentation</a:t>
            </a:r>
          </a:p>
        </p:txBody>
      </p:sp>
    </p:spTree>
    <p:extLst>
      <p:ext uri="{BB962C8B-B14F-4D97-AF65-F5344CB8AC3E}">
        <p14:creationId xmlns:p14="http://schemas.microsoft.com/office/powerpoint/2010/main" val="12572874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5AA7340-66EF-DA4A-9D68-D086D0420F2C}"/>
              </a:ext>
            </a:extLst>
          </p:cNvPr>
          <p:cNvSpPr txBox="1"/>
          <p:nvPr/>
        </p:nvSpPr>
        <p:spPr>
          <a:xfrm>
            <a:off x="601887" y="539348"/>
            <a:ext cx="401744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2"/>
                </a:solidFill>
              </a:rPr>
              <a:t>Fashion Segmentation</a:t>
            </a:r>
          </a:p>
          <a:p>
            <a:r>
              <a:rPr lang="en-US" sz="2000" dirty="0">
                <a:solidFill>
                  <a:schemeClr val="bg2"/>
                </a:solidFill>
              </a:rPr>
              <a:t>Objective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8AC035-A8C0-664F-A789-07AF7C607B9D}"/>
              </a:ext>
            </a:extLst>
          </p:cNvPr>
          <p:cNvSpPr txBox="1"/>
          <p:nvPr/>
        </p:nvSpPr>
        <p:spPr>
          <a:xfrm>
            <a:off x="4438116" y="1420635"/>
            <a:ext cx="35894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Segment fashion-related items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D29BF1-A7A1-2B45-BF84-3111E89DB5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5054" y="2180597"/>
            <a:ext cx="3532695" cy="39770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5052CEB-BCDC-4B46-B46D-D5447BEAC1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4645" y="2180597"/>
            <a:ext cx="3532696" cy="3977014"/>
          </a:xfrm>
          <a:prstGeom prst="rect">
            <a:avLst/>
          </a:prstGeom>
        </p:spPr>
      </p:pic>
      <p:sp>
        <p:nvSpPr>
          <p:cNvPr id="7" name="Right Arrow 6">
            <a:extLst>
              <a:ext uri="{FF2B5EF4-FFF2-40B4-BE49-F238E27FC236}">
                <a16:creationId xmlns:a16="http://schemas.microsoft.com/office/drawing/2014/main" id="{C9478D93-EC33-2341-A88E-DC4381501438}"/>
              </a:ext>
            </a:extLst>
          </p:cNvPr>
          <p:cNvSpPr/>
          <p:nvPr/>
        </p:nvSpPr>
        <p:spPr>
          <a:xfrm>
            <a:off x="5246037" y="3494762"/>
            <a:ext cx="1803748" cy="10020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AC0F25-E398-114E-9EE1-9BF87BACD61F}"/>
              </a:ext>
            </a:extLst>
          </p:cNvPr>
          <p:cNvSpPr txBox="1"/>
          <p:nvPr/>
        </p:nvSpPr>
        <p:spPr>
          <a:xfrm>
            <a:off x="5152609" y="5336088"/>
            <a:ext cx="18914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bg1"/>
                </a:solidFill>
              </a:rPr>
              <a:t>Mask-RCNN is logical choice</a:t>
            </a:r>
          </a:p>
        </p:txBody>
      </p:sp>
    </p:spTree>
    <p:extLst>
      <p:ext uri="{BB962C8B-B14F-4D97-AF65-F5344CB8AC3E}">
        <p14:creationId xmlns:p14="http://schemas.microsoft.com/office/powerpoint/2010/main" val="33065674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84F0CC7-6F81-7F4F-B004-206F6895E467}"/>
              </a:ext>
            </a:extLst>
          </p:cNvPr>
          <p:cNvSpPr txBox="1"/>
          <p:nvPr/>
        </p:nvSpPr>
        <p:spPr>
          <a:xfrm>
            <a:off x="601887" y="539348"/>
            <a:ext cx="43941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2"/>
                </a:solidFill>
              </a:rPr>
              <a:t>Mask R-CNN - Evolution</a:t>
            </a: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73E811BB-2B6A-9542-ADC4-070547F22B2E}"/>
              </a:ext>
            </a:extLst>
          </p:cNvPr>
          <p:cNvSpPr/>
          <p:nvPr/>
        </p:nvSpPr>
        <p:spPr>
          <a:xfrm>
            <a:off x="820859" y="4856566"/>
            <a:ext cx="10423786" cy="870510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3371F0E-D6AA-8542-A6B8-2881731F4246}"/>
              </a:ext>
            </a:extLst>
          </p:cNvPr>
          <p:cNvSpPr/>
          <p:nvPr/>
        </p:nvSpPr>
        <p:spPr>
          <a:xfrm>
            <a:off x="786311" y="6135521"/>
            <a:ext cx="871274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2"/>
              </a:rPr>
              <a:t>https://</a:t>
            </a:r>
            <a:r>
              <a:rPr lang="en-US" sz="1200" dirty="0" err="1">
                <a:hlinkClick r:id="rId2"/>
              </a:rPr>
              <a:t>blog.athelas.com</a:t>
            </a:r>
            <a:r>
              <a:rPr lang="en-US" sz="1200" dirty="0">
                <a:hlinkClick r:id="rId2"/>
              </a:rPr>
              <a:t>/a-brief-history-of-cnns-in-image-segmentation-from-r-cnn-to-mask-r-cnn-34ea83205de4</a:t>
            </a:r>
            <a:endParaRPr lang="en-US" sz="1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33CE367-7297-254E-8F83-597EDE76539F}"/>
              </a:ext>
            </a:extLst>
          </p:cNvPr>
          <p:cNvSpPr txBox="1"/>
          <p:nvPr/>
        </p:nvSpPr>
        <p:spPr>
          <a:xfrm>
            <a:off x="1940287" y="1860483"/>
            <a:ext cx="2669291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Fast R-CNN</a:t>
            </a:r>
          </a:p>
          <a:p>
            <a:r>
              <a:rPr lang="en-US" sz="1600" dirty="0">
                <a:solidFill>
                  <a:schemeClr val="bg1"/>
                </a:solidFill>
              </a:rPr>
              <a:t>Single network for features, classification and bounding boxes</a:t>
            </a:r>
          </a:p>
          <a:p>
            <a:r>
              <a:rPr lang="en-US" sz="1000" dirty="0">
                <a:hlinkClick r:id="rId3"/>
              </a:rPr>
              <a:t>https://arxiv.org/pdf/1504.08083.pdf</a:t>
            </a:r>
            <a:endParaRPr lang="en-US" sz="10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509EB7E-A1D9-7344-A92F-D70110BD1A25}"/>
              </a:ext>
            </a:extLst>
          </p:cNvPr>
          <p:cNvSpPr txBox="1"/>
          <p:nvPr/>
        </p:nvSpPr>
        <p:spPr>
          <a:xfrm>
            <a:off x="601887" y="3428855"/>
            <a:ext cx="2399826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R-CNN</a:t>
            </a:r>
          </a:p>
          <a:p>
            <a:r>
              <a:rPr lang="en-US" sz="1600" dirty="0">
                <a:solidFill>
                  <a:schemeClr val="bg1"/>
                </a:solidFill>
              </a:rPr>
              <a:t>Introduced concept of region proposals</a:t>
            </a:r>
          </a:p>
          <a:p>
            <a:r>
              <a:rPr lang="en-US" sz="1000" dirty="0">
                <a:hlinkClick r:id="rId4"/>
              </a:rPr>
              <a:t>https://arxiv.org/pdf/1311.2524.pdf</a:t>
            </a:r>
            <a:endParaRPr lang="en-US" sz="10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E10BE77-02FD-4D4B-BC5B-3C747AF45224}"/>
              </a:ext>
            </a:extLst>
          </p:cNvPr>
          <p:cNvSpPr txBox="1"/>
          <p:nvPr/>
        </p:nvSpPr>
        <p:spPr>
          <a:xfrm>
            <a:off x="4126073" y="3200350"/>
            <a:ext cx="2532945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Faster R-CNN</a:t>
            </a:r>
          </a:p>
          <a:p>
            <a:r>
              <a:rPr lang="en-US" sz="1600" dirty="0">
                <a:solidFill>
                  <a:schemeClr val="bg1"/>
                </a:solidFill>
              </a:rPr>
              <a:t>Added Region Proposal Network</a:t>
            </a:r>
          </a:p>
          <a:p>
            <a:r>
              <a:rPr lang="en-US" sz="1600" dirty="0">
                <a:solidFill>
                  <a:schemeClr val="bg1"/>
                </a:solidFill>
              </a:rPr>
              <a:t>(near real-time 5fps)</a:t>
            </a:r>
          </a:p>
          <a:p>
            <a:r>
              <a:rPr lang="en-US" sz="1000" dirty="0">
                <a:hlinkClick r:id="rId5"/>
              </a:rPr>
              <a:t>https://arxiv.org/pdf/1506.01497.pdf</a:t>
            </a:r>
            <a:endParaRPr lang="en-US" sz="10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152E745-1DAB-3A41-A5E1-F2D263CF053C}"/>
              </a:ext>
            </a:extLst>
          </p:cNvPr>
          <p:cNvSpPr txBox="1"/>
          <p:nvPr/>
        </p:nvSpPr>
        <p:spPr>
          <a:xfrm>
            <a:off x="6704552" y="1334544"/>
            <a:ext cx="3586598" cy="1954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Mask R-CNN</a:t>
            </a:r>
          </a:p>
          <a:p>
            <a:r>
              <a:rPr lang="en-US" sz="1600" dirty="0">
                <a:solidFill>
                  <a:schemeClr val="bg1"/>
                </a:solidFill>
              </a:rPr>
              <a:t>Adds Instance Segmentation</a:t>
            </a:r>
          </a:p>
          <a:p>
            <a:r>
              <a:rPr lang="en-US" sz="1600" dirty="0">
                <a:solidFill>
                  <a:schemeClr val="bg1"/>
                </a:solidFill>
              </a:rPr>
              <a:t>3 outputs: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solidFill>
                  <a:schemeClr val="bg1"/>
                </a:solidFill>
              </a:rPr>
              <a:t>Classification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solidFill>
                  <a:schemeClr val="bg1"/>
                </a:solidFill>
              </a:rPr>
              <a:t>Bounding Box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solidFill>
                  <a:schemeClr val="bg1"/>
                </a:solidFill>
              </a:rPr>
              <a:t>Instance Segmentation</a:t>
            </a:r>
          </a:p>
          <a:p>
            <a:r>
              <a:rPr lang="en-US" sz="1600" dirty="0">
                <a:solidFill>
                  <a:schemeClr val="bg1"/>
                </a:solidFill>
              </a:rPr>
              <a:t>(near real-time 5fps)</a:t>
            </a:r>
          </a:p>
          <a:p>
            <a:r>
              <a:rPr lang="en-US" sz="1000" dirty="0">
                <a:hlinkClick r:id="rId6"/>
              </a:rPr>
              <a:t>https://arxiv.org/pdf/1703.06870.pdf</a:t>
            </a:r>
            <a:endParaRPr lang="en-US" sz="1000" dirty="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7AD646D-2BA6-A54C-9D1E-ADCED3424217}"/>
              </a:ext>
            </a:extLst>
          </p:cNvPr>
          <p:cNvCxnSpPr>
            <a:cxnSpLocks/>
          </p:cNvCxnSpPr>
          <p:nvPr/>
        </p:nvCxnSpPr>
        <p:spPr>
          <a:xfrm flipV="1">
            <a:off x="2255453" y="4478176"/>
            <a:ext cx="0" cy="3783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93DB860E-8DB1-2647-B7F3-1880C2DDE92C}"/>
              </a:ext>
            </a:extLst>
          </p:cNvPr>
          <p:cNvSpPr txBox="1"/>
          <p:nvPr/>
        </p:nvSpPr>
        <p:spPr>
          <a:xfrm>
            <a:off x="8935272" y="3452937"/>
            <a:ext cx="2600159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YOLACT</a:t>
            </a:r>
          </a:p>
          <a:p>
            <a:r>
              <a:rPr lang="en-US" sz="1600" dirty="0">
                <a:solidFill>
                  <a:schemeClr val="bg1"/>
                </a:solidFill>
              </a:rPr>
              <a:t>Real-time segmentation</a:t>
            </a:r>
          </a:p>
          <a:p>
            <a:r>
              <a:rPr lang="en-US" sz="1600" dirty="0">
                <a:solidFill>
                  <a:schemeClr val="bg1"/>
                </a:solidFill>
              </a:rPr>
              <a:t>(real-time 30fps)</a:t>
            </a:r>
          </a:p>
          <a:p>
            <a:r>
              <a:rPr lang="en-US" sz="1000" dirty="0">
                <a:hlinkClick r:id="rId7"/>
              </a:rPr>
              <a:t>https://arxiv.org/pdf/1904.02689.pdf</a:t>
            </a:r>
            <a:endParaRPr lang="en-US" sz="10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1F6C82-F686-7E43-B4BF-DE85521705BD}"/>
              </a:ext>
            </a:extLst>
          </p:cNvPr>
          <p:cNvSpPr/>
          <p:nvPr/>
        </p:nvSpPr>
        <p:spPr>
          <a:xfrm>
            <a:off x="924770" y="5125725"/>
            <a:ext cx="1648474" cy="328813"/>
          </a:xfrm>
          <a:prstGeom prst="rect">
            <a:avLst/>
          </a:prstGeom>
          <a:solidFill>
            <a:srgbClr val="FFD5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2014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E597B8D-2355-C74B-9B84-E1AF39150326}"/>
              </a:ext>
            </a:extLst>
          </p:cNvPr>
          <p:cNvSpPr/>
          <p:nvPr/>
        </p:nvSpPr>
        <p:spPr>
          <a:xfrm>
            <a:off x="2566497" y="5125725"/>
            <a:ext cx="1648474" cy="328813"/>
          </a:xfrm>
          <a:prstGeom prst="rect">
            <a:avLst/>
          </a:prstGeom>
          <a:solidFill>
            <a:srgbClr val="749E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2015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5F74CC1-9DCF-2644-9F9C-E1B10681843E}"/>
              </a:ext>
            </a:extLst>
          </p:cNvPr>
          <p:cNvSpPr/>
          <p:nvPr/>
        </p:nvSpPr>
        <p:spPr>
          <a:xfrm>
            <a:off x="4208224" y="5125725"/>
            <a:ext cx="1648474" cy="328813"/>
          </a:xfrm>
          <a:prstGeom prst="rect">
            <a:avLst/>
          </a:prstGeom>
          <a:solidFill>
            <a:srgbClr val="D88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2016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55D8706F-1D2E-E740-B9E4-240873A715CC}"/>
              </a:ext>
            </a:extLst>
          </p:cNvPr>
          <p:cNvSpPr/>
          <p:nvPr/>
        </p:nvSpPr>
        <p:spPr>
          <a:xfrm>
            <a:off x="5849951" y="5125725"/>
            <a:ext cx="1648474" cy="328813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2017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DB4465A-CABA-8640-A173-DD3B039B4E71}"/>
              </a:ext>
            </a:extLst>
          </p:cNvPr>
          <p:cNvSpPr/>
          <p:nvPr/>
        </p:nvSpPr>
        <p:spPr>
          <a:xfrm>
            <a:off x="7491678" y="5125725"/>
            <a:ext cx="1648474" cy="32881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2018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A7400A6D-D431-3645-8DC1-436A022B5DF2}"/>
              </a:ext>
            </a:extLst>
          </p:cNvPr>
          <p:cNvCxnSpPr>
            <a:cxnSpLocks/>
          </p:cNvCxnSpPr>
          <p:nvPr/>
        </p:nvCxnSpPr>
        <p:spPr>
          <a:xfrm flipV="1">
            <a:off x="7655510" y="3325610"/>
            <a:ext cx="0" cy="15309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B8AC3204-DF96-9042-B803-5C4BCC53D64D}"/>
              </a:ext>
            </a:extLst>
          </p:cNvPr>
          <p:cNvSpPr/>
          <p:nvPr/>
        </p:nvSpPr>
        <p:spPr>
          <a:xfrm>
            <a:off x="9133405" y="5126354"/>
            <a:ext cx="1648474" cy="3288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2019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AB7BA5D-2C9C-7046-9540-46E141BE40E8}"/>
              </a:ext>
            </a:extLst>
          </p:cNvPr>
          <p:cNvCxnSpPr>
            <a:cxnSpLocks/>
          </p:cNvCxnSpPr>
          <p:nvPr/>
        </p:nvCxnSpPr>
        <p:spPr>
          <a:xfrm flipV="1">
            <a:off x="3821206" y="3142269"/>
            <a:ext cx="0" cy="17142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98AFC937-54B8-CD4B-A430-1C0696B2C1C3}"/>
              </a:ext>
            </a:extLst>
          </p:cNvPr>
          <p:cNvCxnSpPr>
            <a:cxnSpLocks/>
          </p:cNvCxnSpPr>
          <p:nvPr/>
        </p:nvCxnSpPr>
        <p:spPr>
          <a:xfrm flipV="1">
            <a:off x="4311060" y="4478176"/>
            <a:ext cx="0" cy="3783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37AC3563-DC99-4A44-A0CD-A60CA5DF418F}"/>
              </a:ext>
            </a:extLst>
          </p:cNvPr>
          <p:cNvCxnSpPr>
            <a:cxnSpLocks/>
          </p:cNvCxnSpPr>
          <p:nvPr/>
        </p:nvCxnSpPr>
        <p:spPr>
          <a:xfrm flipV="1">
            <a:off x="10409099" y="4478176"/>
            <a:ext cx="0" cy="3783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74818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84F0CC7-6F81-7F4F-B004-206F6895E467}"/>
              </a:ext>
            </a:extLst>
          </p:cNvPr>
          <p:cNvSpPr txBox="1"/>
          <p:nvPr/>
        </p:nvSpPr>
        <p:spPr>
          <a:xfrm>
            <a:off x="601887" y="539348"/>
            <a:ext cx="53254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2"/>
                </a:solidFill>
              </a:rPr>
              <a:t>A Closer Look at Mask R-CNN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7691401-A5D4-7D43-BADF-3CF8499AAE67}"/>
              </a:ext>
            </a:extLst>
          </p:cNvPr>
          <p:cNvSpPr txBox="1"/>
          <p:nvPr/>
        </p:nvSpPr>
        <p:spPr>
          <a:xfrm>
            <a:off x="601887" y="5271729"/>
            <a:ext cx="50978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Faster R-CNN</a:t>
            </a:r>
          </a:p>
          <a:p>
            <a:r>
              <a:rPr lang="en-US" dirty="0">
                <a:solidFill>
                  <a:schemeClr val="bg1"/>
                </a:solidFill>
              </a:rPr>
              <a:t>- Outputs classification with bounding boxes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43B9E0E-F117-A340-8196-1427DB6132E1}"/>
              </a:ext>
            </a:extLst>
          </p:cNvPr>
          <p:cNvSpPr txBox="1"/>
          <p:nvPr/>
        </p:nvSpPr>
        <p:spPr>
          <a:xfrm>
            <a:off x="7786825" y="5281879"/>
            <a:ext cx="375455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Mask R-CNN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Adds segmentation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Introduces Regions of Interest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B8D703B-AFE8-1E41-B4C9-0EC492982920}"/>
              </a:ext>
            </a:extLst>
          </p:cNvPr>
          <p:cNvGrpSpPr/>
          <p:nvPr/>
        </p:nvGrpSpPr>
        <p:grpSpPr>
          <a:xfrm>
            <a:off x="601887" y="1490060"/>
            <a:ext cx="10731500" cy="3708400"/>
            <a:chOff x="601887" y="1490060"/>
            <a:chExt cx="10731500" cy="37084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E04071F-C979-1B48-B45C-0B504B83EE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1887" y="1490060"/>
              <a:ext cx="10731500" cy="3708400"/>
            </a:xfrm>
            <a:prstGeom prst="rect">
              <a:avLst/>
            </a:prstGeom>
            <a:noFill/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9367D88-9184-2D40-8A08-AC5A2B05187E}"/>
                </a:ext>
              </a:extLst>
            </p:cNvPr>
            <p:cNvSpPr/>
            <p:nvPr/>
          </p:nvSpPr>
          <p:spPr>
            <a:xfrm>
              <a:off x="601887" y="1490060"/>
              <a:ext cx="7374794" cy="3708400"/>
            </a:xfrm>
            <a:prstGeom prst="rect">
              <a:avLst/>
            </a:prstGeom>
            <a:noFill/>
            <a:ln w="730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1229E47-462C-7442-B3E3-B11FF983D87C}"/>
                </a:ext>
              </a:extLst>
            </p:cNvPr>
            <p:cNvSpPr txBox="1"/>
            <p:nvPr/>
          </p:nvSpPr>
          <p:spPr>
            <a:xfrm>
              <a:off x="790832" y="1585788"/>
              <a:ext cx="16530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Faster R-CNN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3DA303E8-4EF5-E541-A961-F4530F2AECA8}"/>
                </a:ext>
              </a:extLst>
            </p:cNvPr>
            <p:cNvSpPr/>
            <p:nvPr/>
          </p:nvSpPr>
          <p:spPr>
            <a:xfrm>
              <a:off x="8031890" y="1490060"/>
              <a:ext cx="3264425" cy="3708400"/>
            </a:xfrm>
            <a:prstGeom prst="rect">
              <a:avLst/>
            </a:prstGeom>
            <a:noFill/>
            <a:ln w="7302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1E32944-1D72-7C4B-8AD9-C3FB30A44EE8}"/>
                </a:ext>
              </a:extLst>
            </p:cNvPr>
            <p:cNvSpPr txBox="1"/>
            <p:nvPr/>
          </p:nvSpPr>
          <p:spPr>
            <a:xfrm>
              <a:off x="8192529" y="1598145"/>
              <a:ext cx="15985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Mask R-CNN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994C4B1B-E02F-7D47-ACE7-A016E68E518D}"/>
                </a:ext>
              </a:extLst>
            </p:cNvPr>
            <p:cNvSpPr/>
            <p:nvPr/>
          </p:nvSpPr>
          <p:spPr>
            <a:xfrm>
              <a:off x="9417132" y="2470068"/>
              <a:ext cx="1879183" cy="1246908"/>
            </a:xfrm>
            <a:prstGeom prst="rect">
              <a:avLst/>
            </a:prstGeom>
            <a:noFill/>
            <a:ln w="730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C7FF4AE-CFCD-4245-97A3-0DA339C0E081}"/>
                </a:ext>
              </a:extLst>
            </p:cNvPr>
            <p:cNvSpPr txBox="1"/>
            <p:nvPr/>
          </p:nvSpPr>
          <p:spPr>
            <a:xfrm>
              <a:off x="9473380" y="2239902"/>
              <a:ext cx="1822935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solidFill>
                    <a:schemeClr val="tx2">
                      <a:lumMod val="25000"/>
                    </a:schemeClr>
                  </a:solidFill>
                </a:rPr>
                <a:t>Object Detection Branch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A260BE8-D954-1245-B23A-EA1A541E4BF6}"/>
                </a:ext>
              </a:extLst>
            </p:cNvPr>
            <p:cNvSpPr txBox="1"/>
            <p:nvPr/>
          </p:nvSpPr>
          <p:spPr>
            <a:xfrm>
              <a:off x="9561481" y="3738846"/>
              <a:ext cx="1601721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solidFill>
                    <a:schemeClr val="tx2">
                      <a:lumMod val="25000"/>
                    </a:schemeClr>
                  </a:solidFill>
                </a:rPr>
                <a:t>Segmentation Branch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371579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84F0CC7-6F81-7F4F-B004-206F6895E467}"/>
              </a:ext>
            </a:extLst>
          </p:cNvPr>
          <p:cNvSpPr txBox="1"/>
          <p:nvPr/>
        </p:nvSpPr>
        <p:spPr>
          <a:xfrm>
            <a:off x="601887" y="539348"/>
            <a:ext cx="98700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2"/>
                </a:solidFill>
              </a:rPr>
              <a:t>Mask R-CNN – Backbone/Encoder (convolutional base)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35DEB29-73B6-C743-97BA-A42F2DE6DB6E}"/>
              </a:ext>
            </a:extLst>
          </p:cNvPr>
          <p:cNvSpPr txBox="1"/>
          <p:nvPr/>
        </p:nvSpPr>
        <p:spPr>
          <a:xfrm>
            <a:off x="601887" y="4180344"/>
            <a:ext cx="10695557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Backbone/Encoder: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Captures shape information and drops fine-details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Size reduction has pyramid-like structure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Outputs from pyramid levels shared with decoding process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Enables transfer learning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AD54835-C889-254D-A9D1-A34DC551E541}"/>
              </a:ext>
            </a:extLst>
          </p:cNvPr>
          <p:cNvSpPr/>
          <p:nvPr/>
        </p:nvSpPr>
        <p:spPr>
          <a:xfrm>
            <a:off x="2915051" y="3722309"/>
            <a:ext cx="482603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i="1" dirty="0" err="1">
                <a:solidFill>
                  <a:schemeClr val="bg1"/>
                </a:solidFill>
              </a:rPr>
              <a:t>FashionDataSet</a:t>
            </a:r>
            <a:r>
              <a:rPr lang="en-US" sz="1400" i="1" dirty="0">
                <a:solidFill>
                  <a:schemeClr val="bg1"/>
                </a:solidFill>
              </a:rPr>
              <a:t> uses ResNet50 as backbone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7FAE924-3453-7343-AE27-3F61CC963DD7}"/>
              </a:ext>
            </a:extLst>
          </p:cNvPr>
          <p:cNvGrpSpPr/>
          <p:nvPr/>
        </p:nvGrpSpPr>
        <p:grpSpPr>
          <a:xfrm>
            <a:off x="601887" y="1087237"/>
            <a:ext cx="8161574" cy="2423569"/>
            <a:chOff x="601887" y="1087237"/>
            <a:chExt cx="8161574" cy="2423569"/>
          </a:xfrm>
        </p:grpSpPr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9A612AA8-3743-C144-A6C9-1F1BC3BF21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1887" y="1087237"/>
              <a:ext cx="8161574" cy="2423569"/>
            </a:xfrm>
            <a:prstGeom prst="rect">
              <a:avLst/>
            </a:prstGeom>
            <a:noFill/>
          </p:spPr>
        </p:pic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A18B6ED8-3607-784E-AD6F-5F4D6A3E486B}"/>
                </a:ext>
              </a:extLst>
            </p:cNvPr>
            <p:cNvSpPr/>
            <p:nvPr/>
          </p:nvSpPr>
          <p:spPr>
            <a:xfrm>
              <a:off x="601887" y="1087237"/>
              <a:ext cx="5608715" cy="2423569"/>
            </a:xfrm>
            <a:prstGeom prst="rect">
              <a:avLst/>
            </a:prstGeom>
            <a:noFill/>
            <a:ln w="730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9FDDED6D-C8FE-544E-AD91-321234429A3F}"/>
                </a:ext>
              </a:extLst>
            </p:cNvPr>
            <p:cNvSpPr txBox="1"/>
            <p:nvPr/>
          </p:nvSpPr>
          <p:spPr>
            <a:xfrm>
              <a:off x="745584" y="1149799"/>
              <a:ext cx="1257161" cy="2413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Faster R-CNN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2295E67B-6EC9-EF49-BBC2-C5356787BFFE}"/>
                </a:ext>
              </a:extLst>
            </p:cNvPr>
            <p:cNvSpPr/>
            <p:nvPr/>
          </p:nvSpPr>
          <p:spPr>
            <a:xfrm>
              <a:off x="6252590" y="1087237"/>
              <a:ext cx="2482677" cy="2423569"/>
            </a:xfrm>
            <a:prstGeom prst="rect">
              <a:avLst/>
            </a:prstGeom>
            <a:noFill/>
            <a:ln w="7302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11B4D880-C059-AA44-B7CD-468BA9ED0EFC}"/>
                </a:ext>
              </a:extLst>
            </p:cNvPr>
            <p:cNvSpPr txBox="1"/>
            <p:nvPr/>
          </p:nvSpPr>
          <p:spPr>
            <a:xfrm>
              <a:off x="6374760" y="1157874"/>
              <a:ext cx="1215711" cy="2413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Mask R-CNN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79B42AC6-EB2A-8D46-AEB9-E79623BA3ED6}"/>
                </a:ext>
              </a:extLst>
            </p:cNvPr>
            <p:cNvSpPr/>
            <p:nvPr/>
          </p:nvSpPr>
          <p:spPr>
            <a:xfrm>
              <a:off x="7306101" y="1727706"/>
              <a:ext cx="1429166" cy="814898"/>
            </a:xfrm>
            <a:prstGeom prst="rect">
              <a:avLst/>
            </a:prstGeom>
            <a:noFill/>
            <a:ln w="730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EBA0359F-92FE-E146-9BE5-2655D95DFF23}"/>
                </a:ext>
              </a:extLst>
            </p:cNvPr>
            <p:cNvSpPr txBox="1"/>
            <p:nvPr/>
          </p:nvSpPr>
          <p:spPr>
            <a:xfrm>
              <a:off x="7212691" y="1538373"/>
              <a:ext cx="144142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tx2">
                      <a:lumMod val="25000"/>
                    </a:schemeClr>
                  </a:solidFill>
                </a:rPr>
                <a:t>Object Detection Branch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65E5E8DF-AF27-4D46-A697-E90F42B43C4E}"/>
                </a:ext>
              </a:extLst>
            </p:cNvPr>
            <p:cNvSpPr txBox="1"/>
            <p:nvPr/>
          </p:nvSpPr>
          <p:spPr>
            <a:xfrm>
              <a:off x="7221327" y="2537441"/>
              <a:ext cx="126989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tx2">
                      <a:lumMod val="25000"/>
                    </a:schemeClr>
                  </a:solidFill>
                </a:rPr>
                <a:t>Segmentation Branch</a:t>
              </a:r>
            </a:p>
          </p:txBody>
        </p:sp>
      </p:grp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3BB21DE-49B5-7147-9C92-7F4643427DE6}"/>
              </a:ext>
            </a:extLst>
          </p:cNvPr>
          <p:cNvCxnSpPr/>
          <p:nvPr/>
        </p:nvCxnSpPr>
        <p:spPr>
          <a:xfrm flipV="1">
            <a:off x="1470454" y="3241231"/>
            <a:ext cx="0" cy="939113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D422E102-4E89-5741-917F-4A72D4376EC7}"/>
              </a:ext>
            </a:extLst>
          </p:cNvPr>
          <p:cNvGrpSpPr/>
          <p:nvPr/>
        </p:nvGrpSpPr>
        <p:grpSpPr>
          <a:xfrm>
            <a:off x="8616928" y="3241231"/>
            <a:ext cx="3115893" cy="1076297"/>
            <a:chOff x="3483460" y="4008328"/>
            <a:chExt cx="5513541" cy="1904496"/>
          </a:xfrm>
        </p:grpSpPr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9E8ADA99-683A-B44B-AFFB-77CB145A14C9}"/>
                </a:ext>
              </a:extLst>
            </p:cNvPr>
            <p:cNvSpPr/>
            <p:nvPr/>
          </p:nvSpPr>
          <p:spPr>
            <a:xfrm>
              <a:off x="3942749" y="5214275"/>
              <a:ext cx="847594" cy="139092"/>
            </a:xfrm>
            <a:prstGeom prst="parallelogram">
              <a:avLst>
                <a:gd name="adj" fmla="val 111408"/>
              </a:avLst>
            </a:prstGeom>
            <a:solidFill>
              <a:srgbClr val="FFD5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Parallelogram 30">
              <a:extLst>
                <a:ext uri="{FF2B5EF4-FFF2-40B4-BE49-F238E27FC236}">
                  <a16:creationId xmlns:a16="http://schemas.microsoft.com/office/drawing/2014/main" id="{760BF8D0-2CCF-C248-9C99-0C2BDBD3215F}"/>
                </a:ext>
              </a:extLst>
            </p:cNvPr>
            <p:cNvSpPr/>
            <p:nvPr/>
          </p:nvSpPr>
          <p:spPr>
            <a:xfrm>
              <a:off x="3731894" y="4878761"/>
              <a:ext cx="1419616" cy="259336"/>
            </a:xfrm>
            <a:prstGeom prst="parallelogram">
              <a:avLst>
                <a:gd name="adj" fmla="val 111408"/>
              </a:avLst>
            </a:prstGeom>
            <a:solidFill>
              <a:srgbClr val="749E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Parallelogram 31">
              <a:extLst>
                <a:ext uri="{FF2B5EF4-FFF2-40B4-BE49-F238E27FC236}">
                  <a16:creationId xmlns:a16="http://schemas.microsoft.com/office/drawing/2014/main" id="{EF6DAE50-6932-DE44-85E0-BB754D942B98}"/>
                </a:ext>
              </a:extLst>
            </p:cNvPr>
            <p:cNvSpPr/>
            <p:nvPr/>
          </p:nvSpPr>
          <p:spPr>
            <a:xfrm>
              <a:off x="3547135" y="4485338"/>
              <a:ext cx="1939446" cy="318267"/>
            </a:xfrm>
            <a:prstGeom prst="parallelogram">
              <a:avLst>
                <a:gd name="adj" fmla="val 111408"/>
              </a:avLst>
            </a:prstGeom>
            <a:solidFill>
              <a:srgbClr val="D883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Parallelogram 33">
              <a:extLst>
                <a:ext uri="{FF2B5EF4-FFF2-40B4-BE49-F238E27FC236}">
                  <a16:creationId xmlns:a16="http://schemas.microsoft.com/office/drawing/2014/main" id="{8BF72744-AAE6-E14D-8FAC-CB0EC029D32C}"/>
                </a:ext>
              </a:extLst>
            </p:cNvPr>
            <p:cNvSpPr/>
            <p:nvPr/>
          </p:nvSpPr>
          <p:spPr>
            <a:xfrm>
              <a:off x="3483460" y="4008328"/>
              <a:ext cx="2442576" cy="400832"/>
            </a:xfrm>
            <a:prstGeom prst="parallelogram">
              <a:avLst>
                <a:gd name="adj" fmla="val 111408"/>
              </a:avLst>
            </a:prstGeom>
            <a:blipFill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Parallelogram 35">
              <a:extLst>
                <a:ext uri="{FF2B5EF4-FFF2-40B4-BE49-F238E27FC236}">
                  <a16:creationId xmlns:a16="http://schemas.microsoft.com/office/drawing/2014/main" id="{EBBC51C0-1DBB-9044-B130-38014C553DD7}"/>
                </a:ext>
              </a:extLst>
            </p:cNvPr>
            <p:cNvSpPr/>
            <p:nvPr/>
          </p:nvSpPr>
          <p:spPr>
            <a:xfrm>
              <a:off x="7013714" y="5214275"/>
              <a:ext cx="847594" cy="139092"/>
            </a:xfrm>
            <a:prstGeom prst="parallelogram">
              <a:avLst>
                <a:gd name="adj" fmla="val 111408"/>
              </a:avLst>
            </a:prstGeom>
            <a:solidFill>
              <a:srgbClr val="FFD5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Parallelogram 36">
              <a:extLst>
                <a:ext uri="{FF2B5EF4-FFF2-40B4-BE49-F238E27FC236}">
                  <a16:creationId xmlns:a16="http://schemas.microsoft.com/office/drawing/2014/main" id="{4C77B631-0CB2-CE46-BC9F-45A4B4478F16}"/>
                </a:ext>
              </a:extLst>
            </p:cNvPr>
            <p:cNvSpPr/>
            <p:nvPr/>
          </p:nvSpPr>
          <p:spPr>
            <a:xfrm>
              <a:off x="6802859" y="4878761"/>
              <a:ext cx="1419616" cy="259336"/>
            </a:xfrm>
            <a:prstGeom prst="parallelogram">
              <a:avLst>
                <a:gd name="adj" fmla="val 111408"/>
              </a:avLst>
            </a:prstGeom>
            <a:solidFill>
              <a:srgbClr val="749E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Parallelogram 37">
              <a:extLst>
                <a:ext uri="{FF2B5EF4-FFF2-40B4-BE49-F238E27FC236}">
                  <a16:creationId xmlns:a16="http://schemas.microsoft.com/office/drawing/2014/main" id="{EF3B0A8E-2426-1949-B1FE-31AF7DB62028}"/>
                </a:ext>
              </a:extLst>
            </p:cNvPr>
            <p:cNvSpPr/>
            <p:nvPr/>
          </p:nvSpPr>
          <p:spPr>
            <a:xfrm>
              <a:off x="6618100" y="4485338"/>
              <a:ext cx="1939446" cy="318267"/>
            </a:xfrm>
            <a:prstGeom prst="parallelogram">
              <a:avLst>
                <a:gd name="adj" fmla="val 111408"/>
              </a:avLst>
            </a:prstGeom>
            <a:solidFill>
              <a:srgbClr val="D883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Parallelogram 38">
              <a:extLst>
                <a:ext uri="{FF2B5EF4-FFF2-40B4-BE49-F238E27FC236}">
                  <a16:creationId xmlns:a16="http://schemas.microsoft.com/office/drawing/2014/main" id="{AA81537A-607D-B04E-850F-D87538E35C61}"/>
                </a:ext>
              </a:extLst>
            </p:cNvPr>
            <p:cNvSpPr/>
            <p:nvPr/>
          </p:nvSpPr>
          <p:spPr>
            <a:xfrm>
              <a:off x="6554425" y="4008328"/>
              <a:ext cx="2442576" cy="400832"/>
            </a:xfrm>
            <a:prstGeom prst="parallelogram">
              <a:avLst>
                <a:gd name="adj" fmla="val 111408"/>
              </a:avLst>
            </a:prstGeom>
            <a:blipFill>
              <a:blip r:embed="rId4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A175A3F5-A581-494A-87AE-15DB1B956893}"/>
                </a:ext>
              </a:extLst>
            </p:cNvPr>
            <p:cNvSpPr/>
            <p:nvPr/>
          </p:nvSpPr>
          <p:spPr>
            <a:xfrm>
              <a:off x="5185350" y="5625323"/>
              <a:ext cx="1505190" cy="287501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2DF89E10-3772-754A-8850-AC495245AF03}"/>
                </a:ext>
              </a:extLst>
            </p:cNvPr>
            <p:cNvSpPr/>
            <p:nvPr/>
          </p:nvSpPr>
          <p:spPr>
            <a:xfrm rot="20067578" flipH="1">
              <a:off x="6791936" y="5595419"/>
              <a:ext cx="626427" cy="91308"/>
            </a:xfrm>
            <a:custGeom>
              <a:avLst/>
              <a:gdLst>
                <a:gd name="connsiteX0" fmla="*/ 0 w 3056351"/>
                <a:gd name="connsiteY0" fmla="*/ 50104 h 451184"/>
                <a:gd name="connsiteX1" fmla="*/ 1528176 w 3056351"/>
                <a:gd name="connsiteY1" fmla="*/ 450937 h 451184"/>
                <a:gd name="connsiteX2" fmla="*/ 3056351 w 3056351"/>
                <a:gd name="connsiteY2" fmla="*/ 0 h 451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56351" h="451184">
                  <a:moveTo>
                    <a:pt x="0" y="50104"/>
                  </a:moveTo>
                  <a:cubicBezTo>
                    <a:pt x="509392" y="254696"/>
                    <a:pt x="1018784" y="459288"/>
                    <a:pt x="1528176" y="450937"/>
                  </a:cubicBezTo>
                  <a:cubicBezTo>
                    <a:pt x="2037568" y="442586"/>
                    <a:pt x="2546959" y="221293"/>
                    <a:pt x="3056351" y="0"/>
                  </a:cubicBezTo>
                </a:path>
              </a:pathLst>
            </a:custGeom>
            <a:noFill/>
            <a:ln w="25400">
              <a:headEnd type="triangle" w="lg" len="lg"/>
              <a:tailEnd type="none" w="lg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8B33FC30-25AB-3949-8BB4-9366D8A6A146}"/>
                </a:ext>
              </a:extLst>
            </p:cNvPr>
            <p:cNvSpPr/>
            <p:nvPr/>
          </p:nvSpPr>
          <p:spPr>
            <a:xfrm rot="1532422">
              <a:off x="4490358" y="5557840"/>
              <a:ext cx="626427" cy="91308"/>
            </a:xfrm>
            <a:custGeom>
              <a:avLst/>
              <a:gdLst>
                <a:gd name="connsiteX0" fmla="*/ 0 w 3056351"/>
                <a:gd name="connsiteY0" fmla="*/ 50104 h 451184"/>
                <a:gd name="connsiteX1" fmla="*/ 1528176 w 3056351"/>
                <a:gd name="connsiteY1" fmla="*/ 450937 h 451184"/>
                <a:gd name="connsiteX2" fmla="*/ 3056351 w 3056351"/>
                <a:gd name="connsiteY2" fmla="*/ 0 h 451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56351" h="451184">
                  <a:moveTo>
                    <a:pt x="0" y="50104"/>
                  </a:moveTo>
                  <a:cubicBezTo>
                    <a:pt x="509392" y="254696"/>
                    <a:pt x="1018784" y="459288"/>
                    <a:pt x="1528176" y="450937"/>
                  </a:cubicBezTo>
                  <a:cubicBezTo>
                    <a:pt x="2037568" y="442586"/>
                    <a:pt x="2546959" y="221293"/>
                    <a:pt x="3056351" y="0"/>
                  </a:cubicBezTo>
                </a:path>
              </a:pathLst>
            </a:custGeom>
            <a:noFill/>
            <a:ln w="25400">
              <a:headEnd type="none" w="lg" len="lg"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`</a:t>
              </a: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7FA1CA53-CD46-8F43-89BE-200DC6177F5F}"/>
              </a:ext>
            </a:extLst>
          </p:cNvPr>
          <p:cNvSpPr txBox="1"/>
          <p:nvPr/>
        </p:nvSpPr>
        <p:spPr>
          <a:xfrm>
            <a:off x="9192134" y="2745113"/>
            <a:ext cx="2148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Pyramid Structure</a:t>
            </a:r>
          </a:p>
        </p:txBody>
      </p:sp>
    </p:spTree>
    <p:extLst>
      <p:ext uri="{BB962C8B-B14F-4D97-AF65-F5344CB8AC3E}">
        <p14:creationId xmlns:p14="http://schemas.microsoft.com/office/powerpoint/2010/main" val="11638677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arallelogram 4">
            <a:extLst>
              <a:ext uri="{FF2B5EF4-FFF2-40B4-BE49-F238E27FC236}">
                <a16:creationId xmlns:a16="http://schemas.microsoft.com/office/drawing/2014/main" id="{75229923-3DA8-F942-8845-2ED566D09543}"/>
              </a:ext>
            </a:extLst>
          </p:cNvPr>
          <p:cNvSpPr/>
          <p:nvPr/>
        </p:nvSpPr>
        <p:spPr>
          <a:xfrm>
            <a:off x="3942749" y="5214275"/>
            <a:ext cx="847594" cy="139092"/>
          </a:xfrm>
          <a:prstGeom prst="parallelogram">
            <a:avLst>
              <a:gd name="adj" fmla="val 111408"/>
            </a:avLst>
          </a:prstGeom>
          <a:solidFill>
            <a:srgbClr val="FFD5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arallelogram 3">
            <a:extLst>
              <a:ext uri="{FF2B5EF4-FFF2-40B4-BE49-F238E27FC236}">
                <a16:creationId xmlns:a16="http://schemas.microsoft.com/office/drawing/2014/main" id="{8011BE01-37CF-AE43-B6D2-D09736695BF1}"/>
              </a:ext>
            </a:extLst>
          </p:cNvPr>
          <p:cNvSpPr/>
          <p:nvPr/>
        </p:nvSpPr>
        <p:spPr>
          <a:xfrm>
            <a:off x="3731894" y="4878761"/>
            <a:ext cx="1419616" cy="259336"/>
          </a:xfrm>
          <a:prstGeom prst="parallelogram">
            <a:avLst>
              <a:gd name="adj" fmla="val 111408"/>
            </a:avLst>
          </a:prstGeom>
          <a:solidFill>
            <a:srgbClr val="749E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arallelogram 2">
            <a:extLst>
              <a:ext uri="{FF2B5EF4-FFF2-40B4-BE49-F238E27FC236}">
                <a16:creationId xmlns:a16="http://schemas.microsoft.com/office/drawing/2014/main" id="{8922207D-A958-1D42-9417-BAE15443B4E3}"/>
              </a:ext>
            </a:extLst>
          </p:cNvPr>
          <p:cNvSpPr/>
          <p:nvPr/>
        </p:nvSpPr>
        <p:spPr>
          <a:xfrm>
            <a:off x="3547135" y="4485338"/>
            <a:ext cx="1939446" cy="318267"/>
          </a:xfrm>
          <a:prstGeom prst="parallelogram">
            <a:avLst>
              <a:gd name="adj" fmla="val 111408"/>
            </a:avLst>
          </a:prstGeom>
          <a:solidFill>
            <a:srgbClr val="D88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Parallelogram 1">
            <a:extLst>
              <a:ext uri="{FF2B5EF4-FFF2-40B4-BE49-F238E27FC236}">
                <a16:creationId xmlns:a16="http://schemas.microsoft.com/office/drawing/2014/main" id="{27FEDA70-77F5-F449-8CFA-1CA05D29B2CF}"/>
              </a:ext>
            </a:extLst>
          </p:cNvPr>
          <p:cNvSpPr/>
          <p:nvPr/>
        </p:nvSpPr>
        <p:spPr>
          <a:xfrm>
            <a:off x="3483460" y="4008328"/>
            <a:ext cx="2442576" cy="400832"/>
          </a:xfrm>
          <a:prstGeom prst="parallelogram">
            <a:avLst>
              <a:gd name="adj" fmla="val 111408"/>
            </a:avLst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arallelogram 5">
            <a:extLst>
              <a:ext uri="{FF2B5EF4-FFF2-40B4-BE49-F238E27FC236}">
                <a16:creationId xmlns:a16="http://schemas.microsoft.com/office/drawing/2014/main" id="{163468C2-1192-C148-BB5C-C9316D4F88DB}"/>
              </a:ext>
            </a:extLst>
          </p:cNvPr>
          <p:cNvSpPr/>
          <p:nvPr/>
        </p:nvSpPr>
        <p:spPr>
          <a:xfrm>
            <a:off x="7013714" y="5214275"/>
            <a:ext cx="847594" cy="139092"/>
          </a:xfrm>
          <a:prstGeom prst="parallelogram">
            <a:avLst>
              <a:gd name="adj" fmla="val 111408"/>
            </a:avLst>
          </a:prstGeom>
          <a:solidFill>
            <a:srgbClr val="FFD5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C5720D6E-ECD2-E54C-A9FC-496C1ECC5005}"/>
              </a:ext>
            </a:extLst>
          </p:cNvPr>
          <p:cNvSpPr/>
          <p:nvPr/>
        </p:nvSpPr>
        <p:spPr>
          <a:xfrm>
            <a:off x="6802859" y="4878761"/>
            <a:ext cx="1419616" cy="259336"/>
          </a:xfrm>
          <a:prstGeom prst="parallelogram">
            <a:avLst>
              <a:gd name="adj" fmla="val 111408"/>
            </a:avLst>
          </a:prstGeom>
          <a:solidFill>
            <a:srgbClr val="749E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arallelogram 7">
            <a:extLst>
              <a:ext uri="{FF2B5EF4-FFF2-40B4-BE49-F238E27FC236}">
                <a16:creationId xmlns:a16="http://schemas.microsoft.com/office/drawing/2014/main" id="{6D355A9C-2469-2143-A804-64AF83D76E22}"/>
              </a:ext>
            </a:extLst>
          </p:cNvPr>
          <p:cNvSpPr/>
          <p:nvPr/>
        </p:nvSpPr>
        <p:spPr>
          <a:xfrm>
            <a:off x="6618100" y="4485338"/>
            <a:ext cx="1939446" cy="318267"/>
          </a:xfrm>
          <a:prstGeom prst="parallelogram">
            <a:avLst>
              <a:gd name="adj" fmla="val 111408"/>
            </a:avLst>
          </a:prstGeom>
          <a:solidFill>
            <a:srgbClr val="D88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arallelogram 8">
            <a:extLst>
              <a:ext uri="{FF2B5EF4-FFF2-40B4-BE49-F238E27FC236}">
                <a16:creationId xmlns:a16="http://schemas.microsoft.com/office/drawing/2014/main" id="{F41358C1-6D29-B646-93F6-A4FFDDB94B61}"/>
              </a:ext>
            </a:extLst>
          </p:cNvPr>
          <p:cNvSpPr/>
          <p:nvPr/>
        </p:nvSpPr>
        <p:spPr>
          <a:xfrm>
            <a:off x="6554425" y="4008328"/>
            <a:ext cx="2442576" cy="400832"/>
          </a:xfrm>
          <a:prstGeom prst="parallelogram">
            <a:avLst>
              <a:gd name="adj" fmla="val 111408"/>
            </a:avLst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86CBFD5-1E6B-994E-86A1-31B48EFF2D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4152" y="1161663"/>
            <a:ext cx="2340326" cy="263467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D009A03-48C2-3D41-8CBC-B95435CCCB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2072" y="1369963"/>
            <a:ext cx="2343602" cy="263836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86DF976-EE33-0A4E-B83B-B1E9145A74AA}"/>
              </a:ext>
            </a:extLst>
          </p:cNvPr>
          <p:cNvSpPr txBox="1"/>
          <p:nvPr/>
        </p:nvSpPr>
        <p:spPr>
          <a:xfrm>
            <a:off x="849863" y="4408264"/>
            <a:ext cx="226721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bg1"/>
                </a:solidFill>
              </a:rPr>
              <a:t>Each layer of pyramid changes dimensions that capture features of different sizes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24D3DB0-F0A4-EC46-BA39-930EE94D3DDD}"/>
              </a:ext>
            </a:extLst>
          </p:cNvPr>
          <p:cNvSpPr txBox="1"/>
          <p:nvPr/>
        </p:nvSpPr>
        <p:spPr>
          <a:xfrm>
            <a:off x="601887" y="539348"/>
            <a:ext cx="32287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2"/>
                </a:solidFill>
              </a:rPr>
              <a:t>Pyramid Structure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5AB65C4-ECE8-394B-AD70-8B268900448D}"/>
              </a:ext>
            </a:extLst>
          </p:cNvPr>
          <p:cNvSpPr txBox="1"/>
          <p:nvPr/>
        </p:nvSpPr>
        <p:spPr>
          <a:xfrm>
            <a:off x="3816013" y="1269032"/>
            <a:ext cx="2045055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Encoder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The encoder translates image into shapes sacrificing surface details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1DC9E43-D649-7747-A52A-091A3B94D1B3}"/>
              </a:ext>
            </a:extLst>
          </p:cNvPr>
          <p:cNvSpPr txBox="1"/>
          <p:nvPr/>
        </p:nvSpPr>
        <p:spPr>
          <a:xfrm>
            <a:off x="6865489" y="1298797"/>
            <a:ext cx="2045055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Decoder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The decoder translates the encoded shapes into a viewable image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D799B5D-1C3F-F44F-B794-1519B634E9DF}"/>
              </a:ext>
            </a:extLst>
          </p:cNvPr>
          <p:cNvCxnSpPr>
            <a:cxnSpLocks/>
          </p:cNvCxnSpPr>
          <p:nvPr/>
        </p:nvCxnSpPr>
        <p:spPr>
          <a:xfrm>
            <a:off x="5047989" y="5321399"/>
            <a:ext cx="1855078" cy="0"/>
          </a:xfrm>
          <a:prstGeom prst="straightConnector1">
            <a:avLst/>
          </a:prstGeom>
          <a:ln w="12700">
            <a:solidFill>
              <a:srgbClr val="00B05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6B1316A-269D-834D-BE3A-B8524F79FC0E}"/>
              </a:ext>
            </a:extLst>
          </p:cNvPr>
          <p:cNvCxnSpPr/>
          <p:nvPr/>
        </p:nvCxnSpPr>
        <p:spPr>
          <a:xfrm>
            <a:off x="5274071" y="5001724"/>
            <a:ext cx="1402915" cy="0"/>
          </a:xfrm>
          <a:prstGeom prst="straightConnector1">
            <a:avLst/>
          </a:prstGeom>
          <a:ln w="12700">
            <a:solidFill>
              <a:srgbClr val="00B05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0800910-BF39-6E4D-9E37-45ED211C0038}"/>
              </a:ext>
            </a:extLst>
          </p:cNvPr>
          <p:cNvCxnSpPr>
            <a:cxnSpLocks/>
          </p:cNvCxnSpPr>
          <p:nvPr/>
        </p:nvCxnSpPr>
        <p:spPr>
          <a:xfrm>
            <a:off x="5417507" y="4682049"/>
            <a:ext cx="1116042" cy="0"/>
          </a:xfrm>
          <a:prstGeom prst="straightConnector1">
            <a:avLst/>
          </a:prstGeom>
          <a:ln w="12700">
            <a:solidFill>
              <a:srgbClr val="00B05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E2D6C50C-3BB4-A94B-BB49-16312D74F31D}"/>
              </a:ext>
            </a:extLst>
          </p:cNvPr>
          <p:cNvSpPr txBox="1"/>
          <p:nvPr/>
        </p:nvSpPr>
        <p:spPr>
          <a:xfrm>
            <a:off x="8866834" y="4485338"/>
            <a:ext cx="2684121" cy="1754326"/>
          </a:xfrm>
          <a:prstGeom prst="rect">
            <a:avLst/>
          </a:prstGeom>
          <a:noFill/>
          <a:ln w="12700">
            <a:solidFill>
              <a:srgbClr val="00B050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Encoder shares shape information at different scales to improve masking of objects with varying sizes</a:t>
            </a:r>
          </a:p>
        </p:txBody>
      </p:sp>
      <p:sp>
        <p:nvSpPr>
          <p:cNvPr id="27" name="Bent-Up Arrow 26">
            <a:extLst>
              <a:ext uri="{FF2B5EF4-FFF2-40B4-BE49-F238E27FC236}">
                <a16:creationId xmlns:a16="http://schemas.microsoft.com/office/drawing/2014/main" id="{05AF1953-27A5-C643-B83E-FF1F6085ABFE}"/>
              </a:ext>
            </a:extLst>
          </p:cNvPr>
          <p:cNvSpPr/>
          <p:nvPr/>
        </p:nvSpPr>
        <p:spPr>
          <a:xfrm rot="10800000" flipH="1">
            <a:off x="3546509" y="3289091"/>
            <a:ext cx="792480" cy="581298"/>
          </a:xfrm>
          <a:prstGeom prst="bentUp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Bent-Up Arrow 27">
            <a:extLst>
              <a:ext uri="{FF2B5EF4-FFF2-40B4-BE49-F238E27FC236}">
                <a16:creationId xmlns:a16="http://schemas.microsoft.com/office/drawing/2014/main" id="{47BAFB59-4263-C34D-AC1C-358F2A5FC00A}"/>
              </a:ext>
            </a:extLst>
          </p:cNvPr>
          <p:cNvSpPr/>
          <p:nvPr/>
        </p:nvSpPr>
        <p:spPr>
          <a:xfrm rot="5400000" flipH="1">
            <a:off x="8328066" y="3163298"/>
            <a:ext cx="581299" cy="792480"/>
          </a:xfrm>
          <a:prstGeom prst="bentUp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64BAE75-3075-0545-B5C0-4648AEE25059}"/>
              </a:ext>
            </a:extLst>
          </p:cNvPr>
          <p:cNvSpPr/>
          <p:nvPr/>
        </p:nvSpPr>
        <p:spPr>
          <a:xfrm>
            <a:off x="5185350" y="5625323"/>
            <a:ext cx="1505190" cy="28750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Encoding</a:t>
            </a:r>
          </a:p>
        </p:txBody>
      </p:sp>
      <p:sp>
        <p:nvSpPr>
          <p:cNvPr id="30" name="Freeform 29">
            <a:extLst>
              <a:ext uri="{FF2B5EF4-FFF2-40B4-BE49-F238E27FC236}">
                <a16:creationId xmlns:a16="http://schemas.microsoft.com/office/drawing/2014/main" id="{E00007B3-A171-3947-A1D6-96DD9D2C086D}"/>
              </a:ext>
            </a:extLst>
          </p:cNvPr>
          <p:cNvSpPr/>
          <p:nvPr/>
        </p:nvSpPr>
        <p:spPr>
          <a:xfrm rot="20067578" flipH="1">
            <a:off x="6791936" y="5595419"/>
            <a:ext cx="626427" cy="91308"/>
          </a:xfrm>
          <a:custGeom>
            <a:avLst/>
            <a:gdLst>
              <a:gd name="connsiteX0" fmla="*/ 0 w 3056351"/>
              <a:gd name="connsiteY0" fmla="*/ 50104 h 451184"/>
              <a:gd name="connsiteX1" fmla="*/ 1528176 w 3056351"/>
              <a:gd name="connsiteY1" fmla="*/ 450937 h 451184"/>
              <a:gd name="connsiteX2" fmla="*/ 3056351 w 3056351"/>
              <a:gd name="connsiteY2" fmla="*/ 0 h 451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56351" h="451184">
                <a:moveTo>
                  <a:pt x="0" y="50104"/>
                </a:moveTo>
                <a:cubicBezTo>
                  <a:pt x="509392" y="254696"/>
                  <a:pt x="1018784" y="459288"/>
                  <a:pt x="1528176" y="450937"/>
                </a:cubicBezTo>
                <a:cubicBezTo>
                  <a:pt x="2037568" y="442586"/>
                  <a:pt x="2546959" y="221293"/>
                  <a:pt x="3056351" y="0"/>
                </a:cubicBezTo>
              </a:path>
            </a:pathLst>
          </a:custGeom>
          <a:noFill/>
          <a:ln w="25400">
            <a:headEnd type="triangle" w="lg" len="lg"/>
            <a:tailEnd type="non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31" name="Freeform 30">
            <a:extLst>
              <a:ext uri="{FF2B5EF4-FFF2-40B4-BE49-F238E27FC236}">
                <a16:creationId xmlns:a16="http://schemas.microsoft.com/office/drawing/2014/main" id="{5FA60001-8108-944E-8B40-FD7609F7A434}"/>
              </a:ext>
            </a:extLst>
          </p:cNvPr>
          <p:cNvSpPr/>
          <p:nvPr/>
        </p:nvSpPr>
        <p:spPr>
          <a:xfrm rot="1532422">
            <a:off x="4490358" y="5557840"/>
            <a:ext cx="626427" cy="91308"/>
          </a:xfrm>
          <a:custGeom>
            <a:avLst/>
            <a:gdLst>
              <a:gd name="connsiteX0" fmla="*/ 0 w 3056351"/>
              <a:gd name="connsiteY0" fmla="*/ 50104 h 451184"/>
              <a:gd name="connsiteX1" fmla="*/ 1528176 w 3056351"/>
              <a:gd name="connsiteY1" fmla="*/ 450937 h 451184"/>
              <a:gd name="connsiteX2" fmla="*/ 3056351 w 3056351"/>
              <a:gd name="connsiteY2" fmla="*/ 0 h 451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56351" h="451184">
                <a:moveTo>
                  <a:pt x="0" y="50104"/>
                </a:moveTo>
                <a:cubicBezTo>
                  <a:pt x="509392" y="254696"/>
                  <a:pt x="1018784" y="459288"/>
                  <a:pt x="1528176" y="450937"/>
                </a:cubicBezTo>
                <a:cubicBezTo>
                  <a:pt x="2037568" y="442586"/>
                  <a:pt x="2546959" y="221293"/>
                  <a:pt x="3056351" y="0"/>
                </a:cubicBezTo>
              </a:path>
            </a:pathLst>
          </a:custGeom>
          <a:noFill/>
          <a:ln w="25400">
            <a:headEnd type="none" w="lg" len="lg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`</a:t>
            </a:r>
          </a:p>
        </p:txBody>
      </p:sp>
    </p:spTree>
    <p:extLst>
      <p:ext uri="{BB962C8B-B14F-4D97-AF65-F5344CB8AC3E}">
        <p14:creationId xmlns:p14="http://schemas.microsoft.com/office/powerpoint/2010/main" val="339322486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5623</TotalTime>
  <Words>1464</Words>
  <Application>Microsoft Macintosh PowerPoint</Application>
  <PresentationFormat>Widescreen</PresentationFormat>
  <Paragraphs>323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8" baseType="lpstr">
      <vt:lpstr>Arial Unicode MS</vt:lpstr>
      <vt:lpstr>Arial</vt:lpstr>
      <vt:lpstr>Century Gothic</vt:lpstr>
      <vt:lpstr>NimbusRomNo9L</vt:lpstr>
      <vt:lpstr>Mesh</vt:lpstr>
      <vt:lpstr>Fashion segmentation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Fashion recommender</dc:title>
  <dc:creator>mcdomx McDonald</dc:creator>
  <cp:lastModifiedBy>mcdomx McDonald</cp:lastModifiedBy>
  <cp:revision>78</cp:revision>
  <dcterms:created xsi:type="dcterms:W3CDTF">2019-11-16T12:40:54Z</dcterms:created>
  <dcterms:modified xsi:type="dcterms:W3CDTF">2019-12-13T18:42:24Z</dcterms:modified>
</cp:coreProperties>
</file>